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tags/tag3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4.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5.xml" ContentType="application/vnd.openxmlformats-officedocument.presentationml.notesSlide+xml"/>
  <Override PartName="/ppt/tags/tag40.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1.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5" r:id="rId2"/>
  </p:sldMasterIdLst>
  <p:notesMasterIdLst>
    <p:notesMasterId r:id="rId30"/>
  </p:notesMasterIdLst>
  <p:sldIdLst>
    <p:sldId id="268" r:id="rId3"/>
    <p:sldId id="360" r:id="rId4"/>
    <p:sldId id="404" r:id="rId5"/>
    <p:sldId id="323" r:id="rId6"/>
    <p:sldId id="401" r:id="rId7"/>
    <p:sldId id="400" r:id="rId8"/>
    <p:sldId id="402" r:id="rId9"/>
    <p:sldId id="382" r:id="rId10"/>
    <p:sldId id="383" r:id="rId11"/>
    <p:sldId id="384" r:id="rId12"/>
    <p:sldId id="399" r:id="rId13"/>
    <p:sldId id="385" r:id="rId14"/>
    <p:sldId id="403" r:id="rId15"/>
    <p:sldId id="386" r:id="rId16"/>
    <p:sldId id="373" r:id="rId17"/>
    <p:sldId id="405" r:id="rId18"/>
    <p:sldId id="395" r:id="rId19"/>
    <p:sldId id="391" r:id="rId20"/>
    <p:sldId id="397" r:id="rId21"/>
    <p:sldId id="392" r:id="rId22"/>
    <p:sldId id="396" r:id="rId23"/>
    <p:sldId id="398" r:id="rId24"/>
    <p:sldId id="369" r:id="rId25"/>
    <p:sldId id="370" r:id="rId26"/>
    <p:sldId id="393" r:id="rId27"/>
    <p:sldId id="374" r:id="rId28"/>
    <p:sldId id="35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576" autoAdjust="0"/>
  </p:normalViewPr>
  <p:slideViewPr>
    <p:cSldViewPr>
      <p:cViewPr>
        <p:scale>
          <a:sx n="60" d="100"/>
          <a:sy n="60" d="100"/>
        </p:scale>
        <p:origin x="-72"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1"/>
    </c:view3D>
    <c:floor>
      <c:thickness val="0"/>
    </c:floor>
    <c:sideWall>
      <c:thickness val="0"/>
    </c:sideWall>
    <c:backWall>
      <c:thickness val="0"/>
    </c:backWall>
    <c:plotArea>
      <c:layout>
        <c:manualLayout>
          <c:layoutTarget val="inner"/>
          <c:xMode val="edge"/>
          <c:yMode val="edge"/>
          <c:x val="5.9248571869692762E-2"/>
          <c:y val="0.15920906402456253"/>
          <c:w val="0.59109618650609852"/>
          <c:h val="0.6878247847953437"/>
        </c:manualLayout>
      </c:layout>
      <c:pie3DChart>
        <c:varyColors val="1"/>
        <c:ser>
          <c:idx val="0"/>
          <c:order val="0"/>
          <c:dPt>
            <c:idx val="0"/>
            <c:bubble3D val="0"/>
            <c:explosion val="19"/>
          </c:dPt>
          <c:dLbls>
            <c:dLbl>
              <c:idx val="0"/>
              <c:layout>
                <c:manualLayout>
                  <c:x val="-0.12046070711749267"/>
                  <c:y val="-0.2361253743713386"/>
                </c:manualLayout>
              </c:layout>
              <c:tx>
                <c:rich>
                  <a:bodyPr/>
                  <a:lstStyle/>
                  <a:p>
                    <a:r>
                      <a:rPr lang="en-US" dirty="0" smtClean="0"/>
                      <a:t>Cash</a:t>
                    </a:r>
                    <a:r>
                      <a:rPr lang="en-US" dirty="0"/>
                      <a:t>,  182,092,458.00 , 85%</a:t>
                    </a:r>
                  </a:p>
                </c:rich>
              </c:tx>
              <c:showLegendKey val="1"/>
              <c:showVal val="1"/>
              <c:showCatName val="1"/>
              <c:showSerName val="1"/>
              <c:showPercent val="1"/>
              <c:showBubbleSize val="1"/>
            </c:dLbl>
            <c:dLbl>
              <c:idx val="1"/>
              <c:layout>
                <c:manualLayout>
                  <c:x val="0.14487540528022233"/>
                  <c:y val="-8.658724029459966E-2"/>
                </c:manualLayout>
              </c:layout>
              <c:tx>
                <c:rich>
                  <a:bodyPr/>
                  <a:lstStyle/>
                  <a:p>
                    <a:r>
                      <a:rPr lang="en-US" dirty="0" smtClean="0"/>
                      <a:t>Cheque</a:t>
                    </a:r>
                    <a:r>
                      <a:rPr lang="en-US" dirty="0"/>
                      <a:t>,  29,159,960.00 , 14%</a:t>
                    </a:r>
                  </a:p>
                </c:rich>
              </c:tx>
              <c:showLegendKey val="1"/>
              <c:showVal val="1"/>
              <c:showCatName val="1"/>
              <c:showSerName val="1"/>
              <c:showPercent val="1"/>
              <c:showBubbleSize val="1"/>
            </c:dLbl>
            <c:dLbl>
              <c:idx val="2"/>
              <c:layout>
                <c:manualLayout>
                  <c:x val="0.29929164736760844"/>
                  <c:y val="-5.563431219273296E-2"/>
                </c:manualLayout>
              </c:layout>
              <c:tx>
                <c:rich>
                  <a:bodyPr/>
                  <a:lstStyle/>
                  <a:p>
                    <a:r>
                      <a:rPr lang="en-US" dirty="0" smtClean="0"/>
                      <a:t>POS</a:t>
                    </a:r>
                    <a:r>
                      <a:rPr lang="en-US" dirty="0"/>
                      <a:t>,  1,059,069.00 , 0%</a:t>
                    </a:r>
                  </a:p>
                </c:rich>
              </c:tx>
              <c:showLegendKey val="1"/>
              <c:showVal val="1"/>
              <c:showCatName val="1"/>
              <c:showSerName val="1"/>
              <c:showPercent val="1"/>
              <c:showBubbleSize val="1"/>
            </c:dLbl>
            <c:dLbl>
              <c:idx val="3"/>
              <c:layout>
                <c:manualLayout>
                  <c:x val="0.26124517523544849"/>
                  <c:y val="1.9991335304865413E-2"/>
                </c:manualLayout>
              </c:layout>
              <c:tx>
                <c:rich>
                  <a:bodyPr/>
                  <a:lstStyle/>
                  <a:p>
                    <a:r>
                      <a:rPr lang="en-US" dirty="0" smtClean="0"/>
                      <a:t>Web</a:t>
                    </a:r>
                    <a:r>
                      <a:rPr lang="en-US" dirty="0"/>
                      <a:t>,  2,703,516.00 , 1%</a:t>
                    </a:r>
                  </a:p>
                </c:rich>
              </c:tx>
              <c:showLegendKey val="1"/>
              <c:showVal val="1"/>
              <c:showCatName val="1"/>
              <c:showSerName val="1"/>
              <c:showPercent val="1"/>
              <c:showBubbleSize val="1"/>
            </c:dLbl>
            <c:spPr>
              <a:ln>
                <a:noFill/>
              </a:ln>
            </c:spPr>
            <c:txPr>
              <a:bodyPr/>
              <a:lstStyle/>
              <a:p>
                <a:pPr>
                  <a:defRPr>
                    <a:latin typeface="Arial" pitchFamily="34" charset="0"/>
                    <a:cs typeface="Arial" pitchFamily="34" charset="0"/>
                  </a:defRPr>
                </a:pPr>
                <a:endParaRPr lang="en-US"/>
              </a:p>
            </c:txPr>
            <c:showLegendKey val="1"/>
            <c:showVal val="1"/>
            <c:showCatName val="1"/>
            <c:showSerName val="1"/>
            <c:showPercent val="1"/>
            <c:showBubbleSize val="1"/>
            <c:showLeaderLines val="1"/>
          </c:dLbls>
          <c:cat>
            <c:strRef>
              <c:f>Sheet1!$F$19:$F$22</c:f>
              <c:strCache>
                <c:ptCount val="4"/>
                <c:pt idx="0">
                  <c:v>Cash</c:v>
                </c:pt>
                <c:pt idx="1">
                  <c:v>Cheque</c:v>
                </c:pt>
                <c:pt idx="2">
                  <c:v>POS</c:v>
                </c:pt>
                <c:pt idx="3">
                  <c:v>Web</c:v>
                </c:pt>
              </c:strCache>
            </c:strRef>
          </c:cat>
          <c:val>
            <c:numRef>
              <c:f>Sheet1!$G$19:$G$22</c:f>
              <c:numCache>
                <c:formatCode>_-* #,##0.00_-;\-* #,##0.00_-;_-* "-"??_-;_-@_-</c:formatCode>
                <c:ptCount val="4"/>
                <c:pt idx="0">
                  <c:v>182092458</c:v>
                </c:pt>
                <c:pt idx="1">
                  <c:v>29159960</c:v>
                </c:pt>
                <c:pt idx="2">
                  <c:v>1059069</c:v>
                </c:pt>
                <c:pt idx="3">
                  <c:v>2703516</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3401513046163349"/>
          <c:y val="0.38870481644031718"/>
          <c:w val="0.12981025165971899"/>
          <c:h val="0.21410273314622616"/>
        </c:manualLayout>
      </c:layout>
      <c:overlay val="1"/>
      <c:txPr>
        <a:bodyPr/>
        <a:lstStyle/>
        <a:p>
          <a:pPr>
            <a:defRPr sz="1200">
              <a:latin typeface="Arial" pitchFamily="34" charset="0"/>
              <a:cs typeface="Arial" pitchFamily="34" charset="0"/>
            </a:defRPr>
          </a:pPr>
          <a:endParaRPr lang="en-US"/>
        </a:p>
      </c:txPr>
    </c:legend>
    <c:plotVisOnly val="1"/>
    <c:dispBlanksAs val="zero"/>
    <c:showDLblsOverMax val="1"/>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A08EBF-713E-45D1-8C28-EF6DE2AB6A14}" type="doc">
      <dgm:prSet loTypeId="urn:microsoft.com/office/officeart/2005/8/layout/venn3" loCatId="relationship" qsTypeId="urn:microsoft.com/office/officeart/2005/8/quickstyle/3d2" qsCatId="3D" csTypeId="urn:microsoft.com/office/officeart/2005/8/colors/accent1_2" csCatId="accent1" phldr="1"/>
      <dgm:spPr/>
      <dgm:t>
        <a:bodyPr/>
        <a:lstStyle/>
        <a:p>
          <a:endParaRPr lang="en-US"/>
        </a:p>
      </dgm:t>
    </dgm:pt>
    <dgm:pt modelId="{B6EE1471-37A1-45DF-8527-125AF93204A0}">
      <dgm:prSet custT="1"/>
      <dgm:spPr>
        <a:xfrm>
          <a:off x="1266" y="1807340"/>
          <a:ext cx="1490718" cy="1490718"/>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gm:spPr>
      <dgm:t>
        <a:bodyPr/>
        <a:lstStyle/>
        <a:p>
          <a:pPr rtl="0"/>
          <a:r>
            <a:rPr lang="en-US" sz="1050" b="1" dirty="0" smtClean="0">
              <a:solidFill>
                <a:sysClr val="windowText" lastClr="000000"/>
              </a:solidFill>
              <a:latin typeface="Century Gothic"/>
              <a:ea typeface="+mn-ea"/>
              <a:cs typeface="+mn-cs"/>
            </a:rPr>
            <a:t>Robberies and cash-related crime</a:t>
          </a:r>
          <a:endParaRPr lang="en-US" sz="1050" b="1" dirty="0">
            <a:solidFill>
              <a:sysClr val="windowText" lastClr="000000"/>
            </a:solidFill>
            <a:latin typeface="Century Gothic"/>
            <a:ea typeface="+mn-ea"/>
            <a:cs typeface="+mn-cs"/>
          </a:endParaRPr>
        </a:p>
      </dgm:t>
    </dgm:pt>
    <dgm:pt modelId="{46581585-826E-4DA3-9B4B-3D9E2A953BE1}" type="parTrans" cxnId="{4A506D67-1558-4E41-854F-1EDB14DAB47A}">
      <dgm:prSet/>
      <dgm:spPr/>
      <dgm:t>
        <a:bodyPr/>
        <a:lstStyle/>
        <a:p>
          <a:endParaRPr lang="en-US"/>
        </a:p>
      </dgm:t>
    </dgm:pt>
    <dgm:pt modelId="{275CD9B3-769E-4318-A3E3-536B989EA805}" type="sibTrans" cxnId="{4A506D67-1558-4E41-854F-1EDB14DAB47A}">
      <dgm:prSet/>
      <dgm:spPr/>
      <dgm:t>
        <a:bodyPr/>
        <a:lstStyle/>
        <a:p>
          <a:endParaRPr lang="en-US"/>
        </a:p>
      </dgm:t>
    </dgm:pt>
    <dgm:pt modelId="{171F5DCA-61D0-490F-92E1-CE606B4E2C8E}">
      <dgm:prSet custT="1"/>
      <dgm:spPr>
        <a:xfrm>
          <a:off x="1028699" y="1807340"/>
          <a:ext cx="1490718" cy="1490718"/>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gm:spPr>
      <dgm:t>
        <a:bodyPr/>
        <a:lstStyle/>
        <a:p>
          <a:pPr rtl="0"/>
          <a:r>
            <a:rPr lang="en-US" sz="1050" b="1" smtClean="0">
              <a:solidFill>
                <a:sysClr val="windowText" lastClr="000000"/>
              </a:solidFill>
              <a:latin typeface="Century Gothic"/>
              <a:ea typeface="+mn-ea"/>
              <a:cs typeface="+mn-cs"/>
            </a:rPr>
            <a:t>Kidnapping</a:t>
          </a:r>
          <a:endParaRPr lang="en-US" sz="1050" b="1">
            <a:solidFill>
              <a:sysClr val="windowText" lastClr="000000"/>
            </a:solidFill>
            <a:latin typeface="Century Gothic"/>
            <a:ea typeface="+mn-ea"/>
            <a:cs typeface="+mn-cs"/>
          </a:endParaRPr>
        </a:p>
      </dgm:t>
    </dgm:pt>
    <dgm:pt modelId="{F5CD07C5-4728-4CE7-A9B1-34FFC1C06A22}" type="parTrans" cxnId="{8C658F82-6F90-41BA-89B0-D3968AF56102}">
      <dgm:prSet/>
      <dgm:spPr/>
      <dgm:t>
        <a:bodyPr/>
        <a:lstStyle/>
        <a:p>
          <a:endParaRPr lang="en-US"/>
        </a:p>
      </dgm:t>
    </dgm:pt>
    <dgm:pt modelId="{6E34A120-604E-4AB6-AAD8-E8D27D223C48}" type="sibTrans" cxnId="{8C658F82-6F90-41BA-89B0-D3968AF56102}">
      <dgm:prSet/>
      <dgm:spPr/>
      <dgm:t>
        <a:bodyPr/>
        <a:lstStyle/>
        <a:p>
          <a:endParaRPr lang="en-US"/>
        </a:p>
      </dgm:t>
    </dgm:pt>
    <dgm:pt modelId="{811134BB-5EDE-4CE0-82B9-355D75E77C3C}">
      <dgm:prSet custT="1"/>
      <dgm:spPr>
        <a:xfrm>
          <a:off x="2128781" y="1807340"/>
          <a:ext cx="1490718" cy="1490718"/>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gm:spPr>
      <dgm:t>
        <a:bodyPr/>
        <a:lstStyle/>
        <a:p>
          <a:pPr rtl="0"/>
          <a:r>
            <a:rPr lang="en-US" sz="1050" b="1" dirty="0" smtClean="0">
              <a:solidFill>
                <a:sysClr val="windowText" lastClr="000000"/>
              </a:solidFill>
              <a:latin typeface="Century Gothic"/>
              <a:ea typeface="+mn-ea"/>
              <a:cs typeface="+mn-cs"/>
            </a:rPr>
            <a:t>Election rigging</a:t>
          </a:r>
          <a:endParaRPr lang="en-US" sz="1050" b="1" dirty="0">
            <a:solidFill>
              <a:sysClr val="windowText" lastClr="000000"/>
            </a:solidFill>
            <a:latin typeface="Century Gothic"/>
            <a:ea typeface="+mn-ea"/>
            <a:cs typeface="+mn-cs"/>
          </a:endParaRPr>
        </a:p>
      </dgm:t>
    </dgm:pt>
    <dgm:pt modelId="{DD3C81A0-1EC7-47D7-9858-F7CF7CB80393}" type="parTrans" cxnId="{A865B11C-D462-4E59-90D1-64E9CD292717}">
      <dgm:prSet/>
      <dgm:spPr/>
      <dgm:t>
        <a:bodyPr/>
        <a:lstStyle/>
        <a:p>
          <a:endParaRPr lang="en-US"/>
        </a:p>
      </dgm:t>
    </dgm:pt>
    <dgm:pt modelId="{827E832A-7284-4B41-AB9F-EC117F38A67A}" type="sibTrans" cxnId="{A865B11C-D462-4E59-90D1-64E9CD292717}">
      <dgm:prSet/>
      <dgm:spPr/>
      <dgm:t>
        <a:bodyPr/>
        <a:lstStyle/>
        <a:p>
          <a:endParaRPr lang="en-US"/>
        </a:p>
      </dgm:t>
    </dgm:pt>
    <dgm:pt modelId="{11E44647-6FB8-48A5-80A6-9C409A84646F}">
      <dgm:prSet custT="1"/>
      <dgm:spPr>
        <a:xfrm>
          <a:off x="3195578" y="1807340"/>
          <a:ext cx="1490718" cy="1490718"/>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gm:spPr>
      <dgm:t>
        <a:bodyPr/>
        <a:lstStyle/>
        <a:p>
          <a:pPr rtl="0"/>
          <a:r>
            <a:rPr lang="en-US" sz="1050" b="1" dirty="0" smtClean="0">
              <a:solidFill>
                <a:sysClr val="windowText" lastClr="000000"/>
              </a:solidFill>
              <a:latin typeface="Century Gothic"/>
              <a:ea typeface="+mn-ea"/>
              <a:cs typeface="+mn-cs"/>
            </a:rPr>
            <a:t>High cost </a:t>
          </a:r>
          <a:br>
            <a:rPr lang="en-US" sz="1050" b="1" dirty="0" smtClean="0">
              <a:solidFill>
                <a:sysClr val="windowText" lastClr="000000"/>
              </a:solidFill>
              <a:latin typeface="Century Gothic"/>
              <a:ea typeface="+mn-ea"/>
              <a:cs typeface="+mn-cs"/>
            </a:rPr>
          </a:br>
          <a:r>
            <a:rPr lang="en-US" sz="1050" b="1" dirty="0" smtClean="0">
              <a:solidFill>
                <a:sysClr val="windowText" lastClr="000000"/>
              </a:solidFill>
              <a:latin typeface="Century Gothic"/>
              <a:ea typeface="+mn-ea"/>
              <a:cs typeface="+mn-cs"/>
            </a:rPr>
            <a:t>of cash handling and processing</a:t>
          </a:r>
          <a:endParaRPr lang="en-US" sz="1050" b="1" dirty="0">
            <a:solidFill>
              <a:sysClr val="windowText" lastClr="000000"/>
            </a:solidFill>
            <a:latin typeface="Century Gothic"/>
            <a:ea typeface="+mn-ea"/>
            <a:cs typeface="+mn-cs"/>
          </a:endParaRPr>
        </a:p>
      </dgm:t>
    </dgm:pt>
    <dgm:pt modelId="{B5205FE5-A507-41CE-A026-0C4F0543E790}" type="parTrans" cxnId="{100A1CB8-EF84-4703-9F31-51C74D276416}">
      <dgm:prSet/>
      <dgm:spPr/>
      <dgm:t>
        <a:bodyPr/>
        <a:lstStyle/>
        <a:p>
          <a:endParaRPr lang="en-US"/>
        </a:p>
      </dgm:t>
    </dgm:pt>
    <dgm:pt modelId="{F78313A7-6A25-47BE-8C0A-0EB14C8F2F92}" type="sibTrans" cxnId="{100A1CB8-EF84-4703-9F31-51C74D276416}">
      <dgm:prSet/>
      <dgm:spPr/>
      <dgm:t>
        <a:bodyPr/>
        <a:lstStyle/>
        <a:p>
          <a:endParaRPr lang="en-US"/>
        </a:p>
      </dgm:t>
    </dgm:pt>
    <dgm:pt modelId="{151B6952-CD23-4336-9794-7331E4709F62}">
      <dgm:prSet custT="1"/>
      <dgm:spPr>
        <a:xfrm>
          <a:off x="4338586" y="1807340"/>
          <a:ext cx="1490718" cy="1490718"/>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gm:spPr>
      <dgm:t>
        <a:bodyPr/>
        <a:lstStyle/>
        <a:p>
          <a:pPr rtl="0"/>
          <a:r>
            <a:rPr lang="en-US" sz="1050" b="1" dirty="0" smtClean="0">
              <a:solidFill>
                <a:sysClr val="windowText" lastClr="000000"/>
              </a:solidFill>
              <a:latin typeface="Century Gothic"/>
              <a:ea typeface="+mn-ea"/>
              <a:cs typeface="+mn-cs"/>
            </a:rPr>
            <a:t>Revenue leakage</a:t>
          </a:r>
          <a:endParaRPr lang="en-US" sz="1050" b="1" dirty="0">
            <a:solidFill>
              <a:sysClr val="windowText" lastClr="000000"/>
            </a:solidFill>
            <a:latin typeface="Century Gothic"/>
            <a:ea typeface="+mn-ea"/>
            <a:cs typeface="+mn-cs"/>
          </a:endParaRPr>
        </a:p>
      </dgm:t>
    </dgm:pt>
    <dgm:pt modelId="{B36A113B-3E72-4256-B8C0-12403A8DDB2B}" type="parTrans" cxnId="{C015AF0B-8F17-4C9D-B49F-6E412639C3C8}">
      <dgm:prSet/>
      <dgm:spPr/>
      <dgm:t>
        <a:bodyPr/>
        <a:lstStyle/>
        <a:p>
          <a:endParaRPr lang="en-US"/>
        </a:p>
      </dgm:t>
    </dgm:pt>
    <dgm:pt modelId="{3422599B-23FA-47F8-9528-86C6CA371D11}" type="sibTrans" cxnId="{C015AF0B-8F17-4C9D-B49F-6E412639C3C8}">
      <dgm:prSet/>
      <dgm:spPr/>
      <dgm:t>
        <a:bodyPr/>
        <a:lstStyle/>
        <a:p>
          <a:endParaRPr lang="en-US"/>
        </a:p>
      </dgm:t>
    </dgm:pt>
    <dgm:pt modelId="{173BD3E7-54BA-4771-A541-3169B5951C3A}">
      <dgm:prSet custT="1"/>
      <dgm:spPr>
        <a:xfrm>
          <a:off x="5481579" y="1807340"/>
          <a:ext cx="1490718" cy="1490718"/>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gm:spPr>
      <dgm:t>
        <a:bodyPr/>
        <a:lstStyle/>
        <a:p>
          <a:pPr rtl="0"/>
          <a:r>
            <a:rPr lang="en-US" sz="1050" b="1" dirty="0" smtClean="0">
              <a:solidFill>
                <a:sysClr val="windowText" lastClr="000000"/>
              </a:solidFill>
              <a:latin typeface="Century Gothic"/>
              <a:ea typeface="+mn-ea"/>
              <a:cs typeface="+mn-cs"/>
            </a:rPr>
            <a:t>Inefficient treasury management</a:t>
          </a:r>
          <a:endParaRPr lang="en-US" sz="1050" b="1" dirty="0">
            <a:solidFill>
              <a:sysClr val="windowText" lastClr="000000"/>
            </a:solidFill>
            <a:latin typeface="Century Gothic"/>
            <a:ea typeface="+mn-ea"/>
            <a:cs typeface="+mn-cs"/>
          </a:endParaRPr>
        </a:p>
      </dgm:t>
    </dgm:pt>
    <dgm:pt modelId="{FFD77A27-7FB9-4864-B386-EE951A876BF8}" type="parTrans" cxnId="{3FFC4ED2-8086-46BC-947E-FA5B559D3B3D}">
      <dgm:prSet/>
      <dgm:spPr/>
      <dgm:t>
        <a:bodyPr/>
        <a:lstStyle/>
        <a:p>
          <a:endParaRPr lang="en-US"/>
        </a:p>
      </dgm:t>
    </dgm:pt>
    <dgm:pt modelId="{ABCEF7F3-3EF6-49AF-B4DB-A83529F23480}" type="sibTrans" cxnId="{3FFC4ED2-8086-46BC-947E-FA5B559D3B3D}">
      <dgm:prSet/>
      <dgm:spPr/>
      <dgm:t>
        <a:bodyPr/>
        <a:lstStyle/>
        <a:p>
          <a:endParaRPr lang="en-US"/>
        </a:p>
      </dgm:t>
    </dgm:pt>
    <dgm:pt modelId="{12A0398E-C79D-4CCD-A315-D1ED4F8309F2}">
      <dgm:prSet custT="1"/>
      <dgm:spPr>
        <a:xfrm>
          <a:off x="6624587" y="1847113"/>
          <a:ext cx="1490718" cy="1490718"/>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gm:spPr>
      <dgm:t>
        <a:bodyPr/>
        <a:lstStyle/>
        <a:p>
          <a:pPr rtl="0"/>
          <a:r>
            <a:rPr lang="en-US" sz="1050" b="1" dirty="0" smtClean="0">
              <a:solidFill>
                <a:sysClr val="windowText" lastClr="000000"/>
              </a:solidFill>
              <a:latin typeface="Century Gothic"/>
              <a:ea typeface="+mn-ea"/>
              <a:cs typeface="+mn-cs"/>
            </a:rPr>
            <a:t>Corruption</a:t>
          </a:r>
          <a:endParaRPr lang="en-US" sz="1050" b="1" dirty="0">
            <a:solidFill>
              <a:sysClr val="windowText" lastClr="000000"/>
            </a:solidFill>
            <a:latin typeface="Century Gothic"/>
            <a:ea typeface="+mn-ea"/>
            <a:cs typeface="+mn-cs"/>
          </a:endParaRPr>
        </a:p>
      </dgm:t>
    </dgm:pt>
    <dgm:pt modelId="{693048FA-CB81-4D2A-8901-9B84698297AF}" type="parTrans" cxnId="{CF90C71D-834C-4075-89E7-F4CFF680C40B}">
      <dgm:prSet/>
      <dgm:spPr/>
      <dgm:t>
        <a:bodyPr/>
        <a:lstStyle/>
        <a:p>
          <a:endParaRPr lang="en-US"/>
        </a:p>
      </dgm:t>
    </dgm:pt>
    <dgm:pt modelId="{FA877425-6849-4996-8298-A319A9B1B56C}" type="sibTrans" cxnId="{CF90C71D-834C-4075-89E7-F4CFF680C40B}">
      <dgm:prSet/>
      <dgm:spPr/>
      <dgm:t>
        <a:bodyPr/>
        <a:lstStyle/>
        <a:p>
          <a:endParaRPr lang="en-US"/>
        </a:p>
      </dgm:t>
    </dgm:pt>
    <dgm:pt modelId="{62F44DE1-EA04-472F-BD78-909321E75085}" type="pres">
      <dgm:prSet presAssocID="{B6A08EBF-713E-45D1-8C28-EF6DE2AB6A14}" presName="Name0" presStyleCnt="0">
        <dgm:presLayoutVars>
          <dgm:dir/>
          <dgm:resizeHandles val="exact"/>
        </dgm:presLayoutVars>
      </dgm:prSet>
      <dgm:spPr/>
      <dgm:t>
        <a:bodyPr/>
        <a:lstStyle/>
        <a:p>
          <a:endParaRPr lang="en-US"/>
        </a:p>
      </dgm:t>
    </dgm:pt>
    <dgm:pt modelId="{684F3049-3692-4A69-92DC-2604EC5EB791}" type="pres">
      <dgm:prSet presAssocID="{B6EE1471-37A1-45DF-8527-125AF93204A0}" presName="Name5" presStyleLbl="vennNode1" presStyleIdx="0" presStyleCnt="7">
        <dgm:presLayoutVars>
          <dgm:bulletEnabled val="1"/>
        </dgm:presLayoutVars>
      </dgm:prSet>
      <dgm:spPr/>
      <dgm:t>
        <a:bodyPr/>
        <a:lstStyle/>
        <a:p>
          <a:endParaRPr lang="en-US"/>
        </a:p>
      </dgm:t>
    </dgm:pt>
    <dgm:pt modelId="{2C2596D9-E7DC-4365-98A3-920DB98AB51B}" type="pres">
      <dgm:prSet presAssocID="{275CD9B3-769E-4318-A3E3-536B989EA805}" presName="space" presStyleCnt="0"/>
      <dgm:spPr/>
    </dgm:pt>
    <dgm:pt modelId="{90F2A1A9-A897-4755-AE0B-64A433E99F7D}" type="pres">
      <dgm:prSet presAssocID="{171F5DCA-61D0-490F-92E1-CE606B4E2C8E}" presName="Name5" presStyleLbl="vennNode1" presStyleIdx="1" presStyleCnt="7" custLinFactNeighborX="-55390">
        <dgm:presLayoutVars>
          <dgm:bulletEnabled val="1"/>
        </dgm:presLayoutVars>
      </dgm:prSet>
      <dgm:spPr/>
      <dgm:t>
        <a:bodyPr/>
        <a:lstStyle/>
        <a:p>
          <a:endParaRPr lang="en-US"/>
        </a:p>
      </dgm:t>
    </dgm:pt>
    <dgm:pt modelId="{B70BDAE6-26D7-4F18-BCEC-33042808AC02}" type="pres">
      <dgm:prSet presAssocID="{6E34A120-604E-4AB6-AAD8-E8D27D223C48}" presName="space" presStyleCnt="0"/>
      <dgm:spPr/>
    </dgm:pt>
    <dgm:pt modelId="{63682762-7DB1-4E28-889B-C764046DAA57}" type="pres">
      <dgm:prSet presAssocID="{811134BB-5EDE-4CE0-82B9-355D75E77C3C}" presName="Name5" presStyleLbl="vennNode1" presStyleIdx="2" presStyleCnt="7" custLinFactNeighborX="-86413">
        <dgm:presLayoutVars>
          <dgm:bulletEnabled val="1"/>
        </dgm:presLayoutVars>
      </dgm:prSet>
      <dgm:spPr/>
      <dgm:t>
        <a:bodyPr/>
        <a:lstStyle/>
        <a:p>
          <a:endParaRPr lang="en-US"/>
        </a:p>
      </dgm:t>
    </dgm:pt>
    <dgm:pt modelId="{3CB7205C-2D92-4C34-9917-C461E4B5DDE7}" type="pres">
      <dgm:prSet presAssocID="{827E832A-7284-4B41-AB9F-EC117F38A67A}" presName="space" presStyleCnt="0"/>
      <dgm:spPr/>
    </dgm:pt>
    <dgm:pt modelId="{A224CF0A-2186-42B9-8E57-15755D1726F3}" type="pres">
      <dgm:prSet presAssocID="{11E44647-6FB8-48A5-80A6-9C409A84646F}" presName="Name5" presStyleLbl="vennNode1" presStyleIdx="3" presStyleCnt="7" custLinFactX="-5720" custLinFactNeighborX="-100000">
        <dgm:presLayoutVars>
          <dgm:bulletEnabled val="1"/>
        </dgm:presLayoutVars>
      </dgm:prSet>
      <dgm:spPr/>
      <dgm:t>
        <a:bodyPr/>
        <a:lstStyle/>
        <a:p>
          <a:endParaRPr lang="en-US"/>
        </a:p>
      </dgm:t>
    </dgm:pt>
    <dgm:pt modelId="{30067934-A0F2-4E37-AF26-37EDDA3D99DE}" type="pres">
      <dgm:prSet presAssocID="{F78313A7-6A25-47BE-8C0A-0EB14C8F2F92}" presName="space" presStyleCnt="0"/>
      <dgm:spPr/>
    </dgm:pt>
    <dgm:pt modelId="{0B40E924-2E6E-40EC-BED9-4E6DCA3882B3}" type="pres">
      <dgm:prSet presAssocID="{151B6952-CD23-4336-9794-7331E4709F62}" presName="Name5" presStyleLbl="vennNode1" presStyleIdx="4" presStyleCnt="7" custLinFactX="-9045" custLinFactNeighborX="-100000">
        <dgm:presLayoutVars>
          <dgm:bulletEnabled val="1"/>
        </dgm:presLayoutVars>
      </dgm:prSet>
      <dgm:spPr/>
      <dgm:t>
        <a:bodyPr/>
        <a:lstStyle/>
        <a:p>
          <a:endParaRPr lang="en-US"/>
        </a:p>
      </dgm:t>
    </dgm:pt>
    <dgm:pt modelId="{6F7CD523-9A86-448D-81CF-FFE7DEE2DE1C}" type="pres">
      <dgm:prSet presAssocID="{3422599B-23FA-47F8-9528-86C6CA371D11}" presName="space" presStyleCnt="0"/>
      <dgm:spPr/>
    </dgm:pt>
    <dgm:pt modelId="{51EA4772-FFF2-4FDD-AF44-707F67C24CE7}" type="pres">
      <dgm:prSet presAssocID="{173BD3E7-54BA-4771-A541-3169B5951C3A}" presName="Name5" presStyleLbl="vennNode1" presStyleIdx="5" presStyleCnt="7" custLinFactX="-12371" custLinFactNeighborX="-100000">
        <dgm:presLayoutVars>
          <dgm:bulletEnabled val="1"/>
        </dgm:presLayoutVars>
      </dgm:prSet>
      <dgm:spPr/>
      <dgm:t>
        <a:bodyPr/>
        <a:lstStyle/>
        <a:p>
          <a:endParaRPr lang="en-US"/>
        </a:p>
      </dgm:t>
    </dgm:pt>
    <dgm:pt modelId="{CF0442AA-59A9-411D-AEEB-ED165A5569C6}" type="pres">
      <dgm:prSet presAssocID="{ABCEF7F3-3EF6-49AF-B4DB-A83529F23480}" presName="space" presStyleCnt="0"/>
      <dgm:spPr/>
    </dgm:pt>
    <dgm:pt modelId="{7D49EE0C-9C50-4032-BD7A-3EA2E02C0F7D}" type="pres">
      <dgm:prSet presAssocID="{12A0398E-C79D-4CCD-A315-D1ED4F8309F2}" presName="Name5" presStyleLbl="vennNode1" presStyleIdx="6" presStyleCnt="7" custLinFactX="-15696" custLinFactNeighborX="-100000" custLinFactNeighborY="2668">
        <dgm:presLayoutVars>
          <dgm:bulletEnabled val="1"/>
        </dgm:presLayoutVars>
      </dgm:prSet>
      <dgm:spPr/>
      <dgm:t>
        <a:bodyPr/>
        <a:lstStyle/>
        <a:p>
          <a:endParaRPr lang="en-US"/>
        </a:p>
      </dgm:t>
    </dgm:pt>
  </dgm:ptLst>
  <dgm:cxnLst>
    <dgm:cxn modelId="{4A506D67-1558-4E41-854F-1EDB14DAB47A}" srcId="{B6A08EBF-713E-45D1-8C28-EF6DE2AB6A14}" destId="{B6EE1471-37A1-45DF-8527-125AF93204A0}" srcOrd="0" destOrd="0" parTransId="{46581585-826E-4DA3-9B4B-3D9E2A953BE1}" sibTransId="{275CD9B3-769E-4318-A3E3-536B989EA805}"/>
    <dgm:cxn modelId="{CF90C71D-834C-4075-89E7-F4CFF680C40B}" srcId="{B6A08EBF-713E-45D1-8C28-EF6DE2AB6A14}" destId="{12A0398E-C79D-4CCD-A315-D1ED4F8309F2}" srcOrd="6" destOrd="0" parTransId="{693048FA-CB81-4D2A-8901-9B84698297AF}" sibTransId="{FA877425-6849-4996-8298-A319A9B1B56C}"/>
    <dgm:cxn modelId="{D9AD171C-CF47-4354-908B-8FE80980BCF1}" type="presOf" srcId="{173BD3E7-54BA-4771-A541-3169B5951C3A}" destId="{51EA4772-FFF2-4FDD-AF44-707F67C24CE7}" srcOrd="0" destOrd="0" presId="urn:microsoft.com/office/officeart/2005/8/layout/venn3"/>
    <dgm:cxn modelId="{C015AF0B-8F17-4C9D-B49F-6E412639C3C8}" srcId="{B6A08EBF-713E-45D1-8C28-EF6DE2AB6A14}" destId="{151B6952-CD23-4336-9794-7331E4709F62}" srcOrd="4" destOrd="0" parTransId="{B36A113B-3E72-4256-B8C0-12403A8DDB2B}" sibTransId="{3422599B-23FA-47F8-9528-86C6CA371D11}"/>
    <dgm:cxn modelId="{B53CD76A-C6A9-4213-A0FC-D8FDAF175A20}" type="presOf" srcId="{12A0398E-C79D-4CCD-A315-D1ED4F8309F2}" destId="{7D49EE0C-9C50-4032-BD7A-3EA2E02C0F7D}" srcOrd="0" destOrd="0" presId="urn:microsoft.com/office/officeart/2005/8/layout/venn3"/>
    <dgm:cxn modelId="{A865B11C-D462-4E59-90D1-64E9CD292717}" srcId="{B6A08EBF-713E-45D1-8C28-EF6DE2AB6A14}" destId="{811134BB-5EDE-4CE0-82B9-355D75E77C3C}" srcOrd="2" destOrd="0" parTransId="{DD3C81A0-1EC7-47D7-9858-F7CF7CB80393}" sibTransId="{827E832A-7284-4B41-AB9F-EC117F38A67A}"/>
    <dgm:cxn modelId="{3BBDD450-4723-41CE-8972-702476AB29C5}" type="presOf" srcId="{811134BB-5EDE-4CE0-82B9-355D75E77C3C}" destId="{63682762-7DB1-4E28-889B-C764046DAA57}" srcOrd="0" destOrd="0" presId="urn:microsoft.com/office/officeart/2005/8/layout/venn3"/>
    <dgm:cxn modelId="{8C658F82-6F90-41BA-89B0-D3968AF56102}" srcId="{B6A08EBF-713E-45D1-8C28-EF6DE2AB6A14}" destId="{171F5DCA-61D0-490F-92E1-CE606B4E2C8E}" srcOrd="1" destOrd="0" parTransId="{F5CD07C5-4728-4CE7-A9B1-34FFC1C06A22}" sibTransId="{6E34A120-604E-4AB6-AAD8-E8D27D223C48}"/>
    <dgm:cxn modelId="{9941FA7A-6774-4050-85A4-9CD0EC175D5E}" type="presOf" srcId="{B6EE1471-37A1-45DF-8527-125AF93204A0}" destId="{684F3049-3692-4A69-92DC-2604EC5EB791}" srcOrd="0" destOrd="0" presId="urn:microsoft.com/office/officeart/2005/8/layout/venn3"/>
    <dgm:cxn modelId="{0ED5F8DD-6D69-4079-AA81-2B668141B2AC}" type="presOf" srcId="{171F5DCA-61D0-490F-92E1-CE606B4E2C8E}" destId="{90F2A1A9-A897-4755-AE0B-64A433E99F7D}" srcOrd="0" destOrd="0" presId="urn:microsoft.com/office/officeart/2005/8/layout/venn3"/>
    <dgm:cxn modelId="{C05275E8-942E-4A01-B671-11190E74DF1E}" type="presOf" srcId="{151B6952-CD23-4336-9794-7331E4709F62}" destId="{0B40E924-2E6E-40EC-BED9-4E6DCA3882B3}" srcOrd="0" destOrd="0" presId="urn:microsoft.com/office/officeart/2005/8/layout/venn3"/>
    <dgm:cxn modelId="{100A1CB8-EF84-4703-9F31-51C74D276416}" srcId="{B6A08EBF-713E-45D1-8C28-EF6DE2AB6A14}" destId="{11E44647-6FB8-48A5-80A6-9C409A84646F}" srcOrd="3" destOrd="0" parTransId="{B5205FE5-A507-41CE-A026-0C4F0543E790}" sibTransId="{F78313A7-6A25-47BE-8C0A-0EB14C8F2F92}"/>
    <dgm:cxn modelId="{E92BD284-F282-4F8E-B847-E2267432B767}" type="presOf" srcId="{B6A08EBF-713E-45D1-8C28-EF6DE2AB6A14}" destId="{62F44DE1-EA04-472F-BD78-909321E75085}" srcOrd="0" destOrd="0" presId="urn:microsoft.com/office/officeart/2005/8/layout/venn3"/>
    <dgm:cxn modelId="{3FFC4ED2-8086-46BC-947E-FA5B559D3B3D}" srcId="{B6A08EBF-713E-45D1-8C28-EF6DE2AB6A14}" destId="{173BD3E7-54BA-4771-A541-3169B5951C3A}" srcOrd="5" destOrd="0" parTransId="{FFD77A27-7FB9-4864-B386-EE951A876BF8}" sibTransId="{ABCEF7F3-3EF6-49AF-B4DB-A83529F23480}"/>
    <dgm:cxn modelId="{1010DA45-AD0A-45B9-9373-C48C62B8F132}" type="presOf" srcId="{11E44647-6FB8-48A5-80A6-9C409A84646F}" destId="{A224CF0A-2186-42B9-8E57-15755D1726F3}" srcOrd="0" destOrd="0" presId="urn:microsoft.com/office/officeart/2005/8/layout/venn3"/>
    <dgm:cxn modelId="{74A8EE75-3B79-49F5-9DDA-74F32FC46BE6}" type="presParOf" srcId="{62F44DE1-EA04-472F-BD78-909321E75085}" destId="{684F3049-3692-4A69-92DC-2604EC5EB791}" srcOrd="0" destOrd="0" presId="urn:microsoft.com/office/officeart/2005/8/layout/venn3"/>
    <dgm:cxn modelId="{86387047-4E81-4930-9035-EA317E242562}" type="presParOf" srcId="{62F44DE1-EA04-472F-BD78-909321E75085}" destId="{2C2596D9-E7DC-4365-98A3-920DB98AB51B}" srcOrd="1" destOrd="0" presId="urn:microsoft.com/office/officeart/2005/8/layout/venn3"/>
    <dgm:cxn modelId="{A4A61AC8-3161-4967-A79C-CF7810D29225}" type="presParOf" srcId="{62F44DE1-EA04-472F-BD78-909321E75085}" destId="{90F2A1A9-A897-4755-AE0B-64A433E99F7D}" srcOrd="2" destOrd="0" presId="urn:microsoft.com/office/officeart/2005/8/layout/venn3"/>
    <dgm:cxn modelId="{58763CC2-9944-4C4D-B899-F74B02CFC97A}" type="presParOf" srcId="{62F44DE1-EA04-472F-BD78-909321E75085}" destId="{B70BDAE6-26D7-4F18-BCEC-33042808AC02}" srcOrd="3" destOrd="0" presId="urn:microsoft.com/office/officeart/2005/8/layout/venn3"/>
    <dgm:cxn modelId="{709DBCAE-8479-4926-AC6B-9D6F9F9528C2}" type="presParOf" srcId="{62F44DE1-EA04-472F-BD78-909321E75085}" destId="{63682762-7DB1-4E28-889B-C764046DAA57}" srcOrd="4" destOrd="0" presId="urn:microsoft.com/office/officeart/2005/8/layout/venn3"/>
    <dgm:cxn modelId="{3F2D9655-3F86-43C2-AB81-A14838A0BAE1}" type="presParOf" srcId="{62F44DE1-EA04-472F-BD78-909321E75085}" destId="{3CB7205C-2D92-4C34-9917-C461E4B5DDE7}" srcOrd="5" destOrd="0" presId="urn:microsoft.com/office/officeart/2005/8/layout/venn3"/>
    <dgm:cxn modelId="{39833FEF-549F-4A29-B84B-2E16A7D02F83}" type="presParOf" srcId="{62F44DE1-EA04-472F-BD78-909321E75085}" destId="{A224CF0A-2186-42B9-8E57-15755D1726F3}" srcOrd="6" destOrd="0" presId="urn:microsoft.com/office/officeart/2005/8/layout/venn3"/>
    <dgm:cxn modelId="{BC70F3E0-2CDD-4B5C-8EF6-6502892882EB}" type="presParOf" srcId="{62F44DE1-EA04-472F-BD78-909321E75085}" destId="{30067934-A0F2-4E37-AF26-37EDDA3D99DE}" srcOrd="7" destOrd="0" presId="urn:microsoft.com/office/officeart/2005/8/layout/venn3"/>
    <dgm:cxn modelId="{93B65E22-744A-463E-9917-A12BF35FA4C4}" type="presParOf" srcId="{62F44DE1-EA04-472F-BD78-909321E75085}" destId="{0B40E924-2E6E-40EC-BED9-4E6DCA3882B3}" srcOrd="8" destOrd="0" presId="urn:microsoft.com/office/officeart/2005/8/layout/venn3"/>
    <dgm:cxn modelId="{38E01BFD-2C17-4EDA-810D-F723A652BAE0}" type="presParOf" srcId="{62F44DE1-EA04-472F-BD78-909321E75085}" destId="{6F7CD523-9A86-448D-81CF-FFE7DEE2DE1C}" srcOrd="9" destOrd="0" presId="urn:microsoft.com/office/officeart/2005/8/layout/venn3"/>
    <dgm:cxn modelId="{EB007FB8-8B36-4648-9B21-5E3BAFBA8E55}" type="presParOf" srcId="{62F44DE1-EA04-472F-BD78-909321E75085}" destId="{51EA4772-FFF2-4FDD-AF44-707F67C24CE7}" srcOrd="10" destOrd="0" presId="urn:microsoft.com/office/officeart/2005/8/layout/venn3"/>
    <dgm:cxn modelId="{C3FFF288-C306-4FEB-9680-C26B49FF7FBC}" type="presParOf" srcId="{62F44DE1-EA04-472F-BD78-909321E75085}" destId="{CF0442AA-59A9-411D-AEEB-ED165A5569C6}" srcOrd="11" destOrd="0" presId="urn:microsoft.com/office/officeart/2005/8/layout/venn3"/>
    <dgm:cxn modelId="{7CFC2D89-D93D-4180-8BB4-C1D06FBDFE0E}" type="presParOf" srcId="{62F44DE1-EA04-472F-BD78-909321E75085}" destId="{7D49EE0C-9C50-4032-BD7A-3EA2E02C0F7D}" srcOrd="12"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AA5471D-43DF-4BFE-89C0-A00C5C42E49B}"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en-US"/>
        </a:p>
      </dgm:t>
    </dgm:pt>
    <dgm:pt modelId="{D3FCF2BF-2B57-4861-9C4B-EFFD944C0268}">
      <dgm:prSet/>
      <dgm:spPr/>
      <dgm:t>
        <a:bodyPr/>
        <a:lstStyle/>
        <a:p>
          <a:pPr rtl="0"/>
          <a:r>
            <a:rPr lang="en-GB" dirty="0" smtClean="0"/>
            <a:t>Co-opted the EFCC in order to aid prompt &amp; effective prosecution procedures</a:t>
          </a:r>
          <a:endParaRPr lang="en-US" dirty="0"/>
        </a:p>
      </dgm:t>
    </dgm:pt>
    <dgm:pt modelId="{325A9B35-27C5-40AD-8E15-F127313A22EF}" type="parTrans" cxnId="{15FE7C72-C8E2-427E-A6F1-1B51FBB9DA17}">
      <dgm:prSet/>
      <dgm:spPr/>
      <dgm:t>
        <a:bodyPr/>
        <a:lstStyle/>
        <a:p>
          <a:endParaRPr lang="en-US"/>
        </a:p>
      </dgm:t>
    </dgm:pt>
    <dgm:pt modelId="{2F003BB2-6731-4174-8E8E-D5262F622E0B}" type="sibTrans" cxnId="{15FE7C72-C8E2-427E-A6F1-1B51FBB9DA17}">
      <dgm:prSet/>
      <dgm:spPr/>
      <dgm:t>
        <a:bodyPr/>
        <a:lstStyle/>
        <a:p>
          <a:endParaRPr lang="en-US"/>
        </a:p>
      </dgm:t>
    </dgm:pt>
    <dgm:pt modelId="{89FB9556-30F3-47C9-9A6C-A425491335A8}">
      <dgm:prSet/>
      <dgm:spPr/>
      <dgm:t>
        <a:bodyPr/>
        <a:lstStyle/>
        <a:p>
          <a:pPr rtl="0"/>
          <a:r>
            <a:rPr lang="en-GB" dirty="0" smtClean="0"/>
            <a:t>Designed and circulated a fraud reporting template to all Deposit Money Banks</a:t>
          </a:r>
          <a:endParaRPr lang="en-US" dirty="0"/>
        </a:p>
      </dgm:t>
    </dgm:pt>
    <dgm:pt modelId="{84379C1A-FF9E-452D-94C5-9CBCE5F423E3}" type="parTrans" cxnId="{9FEB9207-DCE7-4D63-884F-EC39FECB8C88}">
      <dgm:prSet/>
      <dgm:spPr/>
      <dgm:t>
        <a:bodyPr/>
        <a:lstStyle/>
        <a:p>
          <a:endParaRPr lang="en-US"/>
        </a:p>
      </dgm:t>
    </dgm:pt>
    <dgm:pt modelId="{2208B581-39AF-473C-84C3-143609E8FF19}" type="sibTrans" cxnId="{9FEB9207-DCE7-4D63-884F-EC39FECB8C88}">
      <dgm:prSet/>
      <dgm:spPr/>
      <dgm:t>
        <a:bodyPr/>
        <a:lstStyle/>
        <a:p>
          <a:endParaRPr lang="en-US"/>
        </a:p>
      </dgm:t>
    </dgm:pt>
    <dgm:pt modelId="{0CA8F0C8-97FC-40F4-BD58-010A25FA64EC}">
      <dgm:prSet/>
      <dgm:spPr/>
      <dgm:t>
        <a:bodyPr/>
        <a:lstStyle/>
        <a:p>
          <a:pPr rtl="0"/>
          <a:r>
            <a:rPr lang="en-GB" smtClean="0"/>
            <a:t>Organized a workshop with all key stakeholders in attendance on the topic “Electronic Payments: Current and Emerging Fraud Trends</a:t>
          </a:r>
          <a:r>
            <a:rPr lang="en-US" smtClean="0"/>
            <a:t>”. This led to quite revealing lapses which all stakeholders made avowed commitments to prevent.</a:t>
          </a:r>
          <a:endParaRPr lang="en-US"/>
        </a:p>
      </dgm:t>
    </dgm:pt>
    <dgm:pt modelId="{FBB385DD-0809-45F3-930B-28EE454A7D27}" type="parTrans" cxnId="{C68EAA6D-2B82-46AB-A73D-ED3C214DEC07}">
      <dgm:prSet/>
      <dgm:spPr/>
      <dgm:t>
        <a:bodyPr/>
        <a:lstStyle/>
        <a:p>
          <a:endParaRPr lang="en-US"/>
        </a:p>
      </dgm:t>
    </dgm:pt>
    <dgm:pt modelId="{CEAA523C-BC92-4F70-9A90-14897A6EF2B1}" type="sibTrans" cxnId="{C68EAA6D-2B82-46AB-A73D-ED3C214DEC07}">
      <dgm:prSet/>
      <dgm:spPr/>
      <dgm:t>
        <a:bodyPr/>
        <a:lstStyle/>
        <a:p>
          <a:endParaRPr lang="en-US"/>
        </a:p>
      </dgm:t>
    </dgm:pt>
    <dgm:pt modelId="{DD4B38E7-4459-417B-ABCD-0D012BCAA519}">
      <dgm:prSet/>
      <dgm:spPr/>
      <dgm:t>
        <a:bodyPr/>
        <a:lstStyle/>
        <a:p>
          <a:pPr rtl="0"/>
          <a:r>
            <a:rPr lang="en-US" smtClean="0"/>
            <a:t>Engaged a Technical Assistant who has varied experience in penetration testing and is also a certified “ethical” hacker to help analyze fraud reports.</a:t>
          </a:r>
          <a:endParaRPr lang="en-US"/>
        </a:p>
      </dgm:t>
    </dgm:pt>
    <dgm:pt modelId="{544502E5-71D7-46E1-9F41-D79BA7FC42DF}" type="parTrans" cxnId="{E8CCEFFF-1C87-4EC2-BCC5-EED5E24A6AEC}">
      <dgm:prSet/>
      <dgm:spPr/>
      <dgm:t>
        <a:bodyPr/>
        <a:lstStyle/>
        <a:p>
          <a:endParaRPr lang="en-US"/>
        </a:p>
      </dgm:t>
    </dgm:pt>
    <dgm:pt modelId="{1A4D84B6-AC2F-43FD-BEA3-161852E8AB0B}" type="sibTrans" cxnId="{E8CCEFFF-1C87-4EC2-BCC5-EED5E24A6AEC}">
      <dgm:prSet/>
      <dgm:spPr/>
      <dgm:t>
        <a:bodyPr/>
        <a:lstStyle/>
        <a:p>
          <a:endParaRPr lang="en-US"/>
        </a:p>
      </dgm:t>
    </dgm:pt>
    <dgm:pt modelId="{689DC6F3-B154-413C-AD4D-1A604F2E92FD}" type="pres">
      <dgm:prSet presAssocID="{6AA5471D-43DF-4BFE-89C0-A00C5C42E49B}" presName="linear" presStyleCnt="0">
        <dgm:presLayoutVars>
          <dgm:animLvl val="lvl"/>
          <dgm:resizeHandles val="exact"/>
        </dgm:presLayoutVars>
      </dgm:prSet>
      <dgm:spPr/>
      <dgm:t>
        <a:bodyPr/>
        <a:lstStyle/>
        <a:p>
          <a:endParaRPr lang="en-US"/>
        </a:p>
      </dgm:t>
    </dgm:pt>
    <dgm:pt modelId="{244DC3F9-71CB-4A69-BF7E-699D03D2D774}" type="pres">
      <dgm:prSet presAssocID="{D3FCF2BF-2B57-4861-9C4B-EFFD944C0268}" presName="parentText" presStyleLbl="node1" presStyleIdx="0" presStyleCnt="4">
        <dgm:presLayoutVars>
          <dgm:chMax val="0"/>
          <dgm:bulletEnabled val="1"/>
        </dgm:presLayoutVars>
      </dgm:prSet>
      <dgm:spPr/>
      <dgm:t>
        <a:bodyPr/>
        <a:lstStyle/>
        <a:p>
          <a:endParaRPr lang="en-US"/>
        </a:p>
      </dgm:t>
    </dgm:pt>
    <dgm:pt modelId="{990F4F49-8D7F-47C1-8CD1-C417ED4702F3}" type="pres">
      <dgm:prSet presAssocID="{2F003BB2-6731-4174-8E8E-D5262F622E0B}" presName="spacer" presStyleCnt="0"/>
      <dgm:spPr/>
    </dgm:pt>
    <dgm:pt modelId="{2991BAB2-C57B-4631-A3A1-FE13AD9B5F28}" type="pres">
      <dgm:prSet presAssocID="{89FB9556-30F3-47C9-9A6C-A425491335A8}" presName="parentText" presStyleLbl="node1" presStyleIdx="1" presStyleCnt="4">
        <dgm:presLayoutVars>
          <dgm:chMax val="0"/>
          <dgm:bulletEnabled val="1"/>
        </dgm:presLayoutVars>
      </dgm:prSet>
      <dgm:spPr/>
      <dgm:t>
        <a:bodyPr/>
        <a:lstStyle/>
        <a:p>
          <a:endParaRPr lang="en-US"/>
        </a:p>
      </dgm:t>
    </dgm:pt>
    <dgm:pt modelId="{1277DB2E-D42F-44B2-A0E8-D0F41768AFF3}" type="pres">
      <dgm:prSet presAssocID="{2208B581-39AF-473C-84C3-143609E8FF19}" presName="spacer" presStyleCnt="0"/>
      <dgm:spPr/>
    </dgm:pt>
    <dgm:pt modelId="{2FEB3603-D9F6-40DF-A4D8-165DCA11A211}" type="pres">
      <dgm:prSet presAssocID="{0CA8F0C8-97FC-40F4-BD58-010A25FA64EC}" presName="parentText" presStyleLbl="node1" presStyleIdx="2" presStyleCnt="4">
        <dgm:presLayoutVars>
          <dgm:chMax val="0"/>
          <dgm:bulletEnabled val="1"/>
        </dgm:presLayoutVars>
      </dgm:prSet>
      <dgm:spPr/>
      <dgm:t>
        <a:bodyPr/>
        <a:lstStyle/>
        <a:p>
          <a:endParaRPr lang="en-US"/>
        </a:p>
      </dgm:t>
    </dgm:pt>
    <dgm:pt modelId="{F8007163-3C7F-40F0-9786-4410BA9FC41C}" type="pres">
      <dgm:prSet presAssocID="{CEAA523C-BC92-4F70-9A90-14897A6EF2B1}" presName="spacer" presStyleCnt="0"/>
      <dgm:spPr/>
    </dgm:pt>
    <dgm:pt modelId="{D451C11E-ABB8-4F2F-8B3C-4547C7C80782}" type="pres">
      <dgm:prSet presAssocID="{DD4B38E7-4459-417B-ABCD-0D012BCAA519}" presName="parentText" presStyleLbl="node1" presStyleIdx="3" presStyleCnt="4">
        <dgm:presLayoutVars>
          <dgm:chMax val="0"/>
          <dgm:bulletEnabled val="1"/>
        </dgm:presLayoutVars>
      </dgm:prSet>
      <dgm:spPr/>
      <dgm:t>
        <a:bodyPr/>
        <a:lstStyle/>
        <a:p>
          <a:endParaRPr lang="en-US"/>
        </a:p>
      </dgm:t>
    </dgm:pt>
  </dgm:ptLst>
  <dgm:cxnLst>
    <dgm:cxn modelId="{C68EAA6D-2B82-46AB-A73D-ED3C214DEC07}" srcId="{6AA5471D-43DF-4BFE-89C0-A00C5C42E49B}" destId="{0CA8F0C8-97FC-40F4-BD58-010A25FA64EC}" srcOrd="2" destOrd="0" parTransId="{FBB385DD-0809-45F3-930B-28EE454A7D27}" sibTransId="{CEAA523C-BC92-4F70-9A90-14897A6EF2B1}"/>
    <dgm:cxn modelId="{5150C764-EB8A-4ED7-AC77-61A8611795EE}" type="presOf" srcId="{6AA5471D-43DF-4BFE-89C0-A00C5C42E49B}" destId="{689DC6F3-B154-413C-AD4D-1A604F2E92FD}" srcOrd="0" destOrd="0" presId="urn:microsoft.com/office/officeart/2005/8/layout/vList2"/>
    <dgm:cxn modelId="{498C70E6-99B1-4646-BE98-7C0B99927620}" type="presOf" srcId="{0CA8F0C8-97FC-40F4-BD58-010A25FA64EC}" destId="{2FEB3603-D9F6-40DF-A4D8-165DCA11A211}" srcOrd="0" destOrd="0" presId="urn:microsoft.com/office/officeart/2005/8/layout/vList2"/>
    <dgm:cxn modelId="{15FE7C72-C8E2-427E-A6F1-1B51FBB9DA17}" srcId="{6AA5471D-43DF-4BFE-89C0-A00C5C42E49B}" destId="{D3FCF2BF-2B57-4861-9C4B-EFFD944C0268}" srcOrd="0" destOrd="0" parTransId="{325A9B35-27C5-40AD-8E15-F127313A22EF}" sibTransId="{2F003BB2-6731-4174-8E8E-D5262F622E0B}"/>
    <dgm:cxn modelId="{E8CCEFFF-1C87-4EC2-BCC5-EED5E24A6AEC}" srcId="{6AA5471D-43DF-4BFE-89C0-A00C5C42E49B}" destId="{DD4B38E7-4459-417B-ABCD-0D012BCAA519}" srcOrd="3" destOrd="0" parTransId="{544502E5-71D7-46E1-9F41-D79BA7FC42DF}" sibTransId="{1A4D84B6-AC2F-43FD-BEA3-161852E8AB0B}"/>
    <dgm:cxn modelId="{A4F6EE0E-8F68-452C-94FF-364CC0F0688F}" type="presOf" srcId="{D3FCF2BF-2B57-4861-9C4B-EFFD944C0268}" destId="{244DC3F9-71CB-4A69-BF7E-699D03D2D774}" srcOrd="0" destOrd="0" presId="urn:microsoft.com/office/officeart/2005/8/layout/vList2"/>
    <dgm:cxn modelId="{9FEB9207-DCE7-4D63-884F-EC39FECB8C88}" srcId="{6AA5471D-43DF-4BFE-89C0-A00C5C42E49B}" destId="{89FB9556-30F3-47C9-9A6C-A425491335A8}" srcOrd="1" destOrd="0" parTransId="{84379C1A-FF9E-452D-94C5-9CBCE5F423E3}" sibTransId="{2208B581-39AF-473C-84C3-143609E8FF19}"/>
    <dgm:cxn modelId="{82C58621-1DF6-450D-B26F-08D2056FF095}" type="presOf" srcId="{DD4B38E7-4459-417B-ABCD-0D012BCAA519}" destId="{D451C11E-ABB8-4F2F-8B3C-4547C7C80782}" srcOrd="0" destOrd="0" presId="urn:microsoft.com/office/officeart/2005/8/layout/vList2"/>
    <dgm:cxn modelId="{02C826BD-DFF7-4101-BB92-45859AF8F424}" type="presOf" srcId="{89FB9556-30F3-47C9-9A6C-A425491335A8}" destId="{2991BAB2-C57B-4631-A3A1-FE13AD9B5F28}" srcOrd="0" destOrd="0" presId="urn:microsoft.com/office/officeart/2005/8/layout/vList2"/>
    <dgm:cxn modelId="{1A7171DC-FB98-498A-AAE7-12404836F677}" type="presParOf" srcId="{689DC6F3-B154-413C-AD4D-1A604F2E92FD}" destId="{244DC3F9-71CB-4A69-BF7E-699D03D2D774}" srcOrd="0" destOrd="0" presId="urn:microsoft.com/office/officeart/2005/8/layout/vList2"/>
    <dgm:cxn modelId="{DA84E167-44B5-4E73-9026-32A7D807A455}" type="presParOf" srcId="{689DC6F3-B154-413C-AD4D-1A604F2E92FD}" destId="{990F4F49-8D7F-47C1-8CD1-C417ED4702F3}" srcOrd="1" destOrd="0" presId="urn:microsoft.com/office/officeart/2005/8/layout/vList2"/>
    <dgm:cxn modelId="{0F2CFC0D-1093-44C6-90E3-EBDF550F22DE}" type="presParOf" srcId="{689DC6F3-B154-413C-AD4D-1A604F2E92FD}" destId="{2991BAB2-C57B-4631-A3A1-FE13AD9B5F28}" srcOrd="2" destOrd="0" presId="urn:microsoft.com/office/officeart/2005/8/layout/vList2"/>
    <dgm:cxn modelId="{731651B7-3647-4773-AF93-A23FF5C85104}" type="presParOf" srcId="{689DC6F3-B154-413C-AD4D-1A604F2E92FD}" destId="{1277DB2E-D42F-44B2-A0E8-D0F41768AFF3}" srcOrd="3" destOrd="0" presId="urn:microsoft.com/office/officeart/2005/8/layout/vList2"/>
    <dgm:cxn modelId="{E65FDE4E-1FE4-4354-A102-8B5EEC75F2BF}" type="presParOf" srcId="{689DC6F3-B154-413C-AD4D-1A604F2E92FD}" destId="{2FEB3603-D9F6-40DF-A4D8-165DCA11A211}" srcOrd="4" destOrd="0" presId="urn:microsoft.com/office/officeart/2005/8/layout/vList2"/>
    <dgm:cxn modelId="{F49C3F83-80B3-4499-A1FF-853A63BE90DF}" type="presParOf" srcId="{689DC6F3-B154-413C-AD4D-1A604F2E92FD}" destId="{F8007163-3C7F-40F0-9786-4410BA9FC41C}" srcOrd="5" destOrd="0" presId="urn:microsoft.com/office/officeart/2005/8/layout/vList2"/>
    <dgm:cxn modelId="{213ED572-2884-4D3A-8822-37E2904D7FA1}" type="presParOf" srcId="{689DC6F3-B154-413C-AD4D-1A604F2E92FD}" destId="{D451C11E-ABB8-4F2F-8B3C-4547C7C8078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F3049-3692-4A69-92DC-2604EC5EB791}">
      <dsp:nvSpPr>
        <dsp:cNvPr id="0" name=""/>
        <dsp:cNvSpPr/>
      </dsp:nvSpPr>
      <dsp:spPr>
        <a:xfrm>
          <a:off x="1350" y="1681888"/>
          <a:ext cx="1589223" cy="1589223"/>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87460" tIns="13970" rIns="87460" bIns="13970" numCol="1" spcCol="1270" anchor="ctr" anchorCtr="0">
          <a:noAutofit/>
        </a:bodyPr>
        <a:lstStyle/>
        <a:p>
          <a:pPr lvl="0" algn="ctr" defTabSz="466725" rtl="0">
            <a:lnSpc>
              <a:spcPct val="90000"/>
            </a:lnSpc>
            <a:spcBef>
              <a:spcPct val="0"/>
            </a:spcBef>
            <a:spcAft>
              <a:spcPct val="35000"/>
            </a:spcAft>
          </a:pPr>
          <a:r>
            <a:rPr lang="en-US" sz="1050" b="1" kern="1200" dirty="0" smtClean="0">
              <a:solidFill>
                <a:sysClr val="windowText" lastClr="000000"/>
              </a:solidFill>
              <a:latin typeface="Century Gothic"/>
              <a:ea typeface="+mn-ea"/>
              <a:cs typeface="+mn-cs"/>
            </a:rPr>
            <a:t>Robberies and cash-related crime</a:t>
          </a:r>
          <a:endParaRPr lang="en-US" sz="1050" b="1" kern="1200" dirty="0">
            <a:solidFill>
              <a:sysClr val="windowText" lastClr="000000"/>
            </a:solidFill>
            <a:latin typeface="Century Gothic"/>
            <a:ea typeface="+mn-ea"/>
            <a:cs typeface="+mn-cs"/>
          </a:endParaRPr>
        </a:p>
      </dsp:txBody>
      <dsp:txXfrm>
        <a:off x="234086" y="1914624"/>
        <a:ext cx="1123751" cy="1123751"/>
      </dsp:txXfrm>
    </dsp:sp>
    <dsp:sp modelId="{90F2A1A9-A897-4755-AE0B-64A433E99F7D}">
      <dsp:nvSpPr>
        <dsp:cNvPr id="0" name=""/>
        <dsp:cNvSpPr/>
      </dsp:nvSpPr>
      <dsp:spPr>
        <a:xfrm>
          <a:off x="1096675" y="1681888"/>
          <a:ext cx="1589223" cy="1589223"/>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87460" tIns="13970" rIns="87460" bIns="13970" numCol="1" spcCol="1270" anchor="ctr" anchorCtr="0">
          <a:noAutofit/>
        </a:bodyPr>
        <a:lstStyle/>
        <a:p>
          <a:pPr lvl="0" algn="ctr" defTabSz="466725" rtl="0">
            <a:lnSpc>
              <a:spcPct val="90000"/>
            </a:lnSpc>
            <a:spcBef>
              <a:spcPct val="0"/>
            </a:spcBef>
            <a:spcAft>
              <a:spcPct val="35000"/>
            </a:spcAft>
          </a:pPr>
          <a:r>
            <a:rPr lang="en-US" sz="1050" b="1" kern="1200" smtClean="0">
              <a:solidFill>
                <a:sysClr val="windowText" lastClr="000000"/>
              </a:solidFill>
              <a:latin typeface="Century Gothic"/>
              <a:ea typeface="+mn-ea"/>
              <a:cs typeface="+mn-cs"/>
            </a:rPr>
            <a:t>Kidnapping</a:t>
          </a:r>
          <a:endParaRPr lang="en-US" sz="1050" b="1" kern="1200">
            <a:solidFill>
              <a:sysClr val="windowText" lastClr="000000"/>
            </a:solidFill>
            <a:latin typeface="Century Gothic"/>
            <a:ea typeface="+mn-ea"/>
            <a:cs typeface="+mn-cs"/>
          </a:endParaRPr>
        </a:p>
      </dsp:txBody>
      <dsp:txXfrm>
        <a:off x="1329411" y="1914624"/>
        <a:ext cx="1123751" cy="1123751"/>
      </dsp:txXfrm>
    </dsp:sp>
    <dsp:sp modelId="{63682762-7DB1-4E28-889B-C764046DAA57}">
      <dsp:nvSpPr>
        <dsp:cNvPr id="0" name=""/>
        <dsp:cNvSpPr/>
      </dsp:nvSpPr>
      <dsp:spPr>
        <a:xfrm>
          <a:off x="2269449" y="1681888"/>
          <a:ext cx="1589223" cy="1589223"/>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87460" tIns="13970" rIns="87460" bIns="13970" numCol="1" spcCol="1270" anchor="ctr" anchorCtr="0">
          <a:noAutofit/>
        </a:bodyPr>
        <a:lstStyle/>
        <a:p>
          <a:pPr lvl="0" algn="ctr" defTabSz="466725" rtl="0">
            <a:lnSpc>
              <a:spcPct val="90000"/>
            </a:lnSpc>
            <a:spcBef>
              <a:spcPct val="0"/>
            </a:spcBef>
            <a:spcAft>
              <a:spcPct val="35000"/>
            </a:spcAft>
          </a:pPr>
          <a:r>
            <a:rPr lang="en-US" sz="1050" b="1" kern="1200" dirty="0" smtClean="0">
              <a:solidFill>
                <a:sysClr val="windowText" lastClr="000000"/>
              </a:solidFill>
              <a:latin typeface="Century Gothic"/>
              <a:ea typeface="+mn-ea"/>
              <a:cs typeface="+mn-cs"/>
            </a:rPr>
            <a:t>Election rigging</a:t>
          </a:r>
          <a:endParaRPr lang="en-US" sz="1050" b="1" kern="1200" dirty="0">
            <a:solidFill>
              <a:sysClr val="windowText" lastClr="000000"/>
            </a:solidFill>
            <a:latin typeface="Century Gothic"/>
            <a:ea typeface="+mn-ea"/>
            <a:cs typeface="+mn-cs"/>
          </a:endParaRPr>
        </a:p>
      </dsp:txBody>
      <dsp:txXfrm>
        <a:off x="2502185" y="1914624"/>
        <a:ext cx="1123751" cy="1123751"/>
      </dsp:txXfrm>
    </dsp:sp>
    <dsp:sp modelId="{A224CF0A-2186-42B9-8E57-15755D1726F3}">
      <dsp:nvSpPr>
        <dsp:cNvPr id="0" name=""/>
        <dsp:cNvSpPr/>
      </dsp:nvSpPr>
      <dsp:spPr>
        <a:xfrm>
          <a:off x="3406739" y="1681888"/>
          <a:ext cx="1589223" cy="1589223"/>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87460" tIns="13970" rIns="87460" bIns="13970" numCol="1" spcCol="1270" anchor="ctr" anchorCtr="0">
          <a:noAutofit/>
        </a:bodyPr>
        <a:lstStyle/>
        <a:p>
          <a:pPr lvl="0" algn="ctr" defTabSz="466725" rtl="0">
            <a:lnSpc>
              <a:spcPct val="90000"/>
            </a:lnSpc>
            <a:spcBef>
              <a:spcPct val="0"/>
            </a:spcBef>
            <a:spcAft>
              <a:spcPct val="35000"/>
            </a:spcAft>
          </a:pPr>
          <a:r>
            <a:rPr lang="en-US" sz="1050" b="1" kern="1200" dirty="0" smtClean="0">
              <a:solidFill>
                <a:sysClr val="windowText" lastClr="000000"/>
              </a:solidFill>
              <a:latin typeface="Century Gothic"/>
              <a:ea typeface="+mn-ea"/>
              <a:cs typeface="+mn-cs"/>
            </a:rPr>
            <a:t>High cost </a:t>
          </a:r>
          <a:br>
            <a:rPr lang="en-US" sz="1050" b="1" kern="1200" dirty="0" smtClean="0">
              <a:solidFill>
                <a:sysClr val="windowText" lastClr="000000"/>
              </a:solidFill>
              <a:latin typeface="Century Gothic"/>
              <a:ea typeface="+mn-ea"/>
              <a:cs typeface="+mn-cs"/>
            </a:rPr>
          </a:br>
          <a:r>
            <a:rPr lang="en-US" sz="1050" b="1" kern="1200" dirty="0" smtClean="0">
              <a:solidFill>
                <a:sysClr val="windowText" lastClr="000000"/>
              </a:solidFill>
              <a:latin typeface="Century Gothic"/>
              <a:ea typeface="+mn-ea"/>
              <a:cs typeface="+mn-cs"/>
            </a:rPr>
            <a:t>of cash handling and processing</a:t>
          </a:r>
          <a:endParaRPr lang="en-US" sz="1050" b="1" kern="1200" dirty="0">
            <a:solidFill>
              <a:sysClr val="windowText" lastClr="000000"/>
            </a:solidFill>
            <a:latin typeface="Century Gothic"/>
            <a:ea typeface="+mn-ea"/>
            <a:cs typeface="+mn-cs"/>
          </a:endParaRPr>
        </a:p>
      </dsp:txBody>
      <dsp:txXfrm>
        <a:off x="3639475" y="1914624"/>
        <a:ext cx="1123751" cy="1123751"/>
      </dsp:txXfrm>
    </dsp:sp>
    <dsp:sp modelId="{0B40E924-2E6E-40EC-BED9-4E6DCA3882B3}">
      <dsp:nvSpPr>
        <dsp:cNvPr id="0" name=""/>
        <dsp:cNvSpPr/>
      </dsp:nvSpPr>
      <dsp:spPr>
        <a:xfrm>
          <a:off x="4625277" y="1681888"/>
          <a:ext cx="1589223" cy="1589223"/>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87460" tIns="13970" rIns="87460" bIns="13970" numCol="1" spcCol="1270" anchor="ctr" anchorCtr="0">
          <a:noAutofit/>
        </a:bodyPr>
        <a:lstStyle/>
        <a:p>
          <a:pPr lvl="0" algn="ctr" defTabSz="466725" rtl="0">
            <a:lnSpc>
              <a:spcPct val="90000"/>
            </a:lnSpc>
            <a:spcBef>
              <a:spcPct val="0"/>
            </a:spcBef>
            <a:spcAft>
              <a:spcPct val="35000"/>
            </a:spcAft>
          </a:pPr>
          <a:r>
            <a:rPr lang="en-US" sz="1050" b="1" kern="1200" dirty="0" smtClean="0">
              <a:solidFill>
                <a:sysClr val="windowText" lastClr="000000"/>
              </a:solidFill>
              <a:latin typeface="Century Gothic"/>
              <a:ea typeface="+mn-ea"/>
              <a:cs typeface="+mn-cs"/>
            </a:rPr>
            <a:t>Revenue leakage</a:t>
          </a:r>
          <a:endParaRPr lang="en-US" sz="1050" b="1" kern="1200" dirty="0">
            <a:solidFill>
              <a:sysClr val="windowText" lastClr="000000"/>
            </a:solidFill>
            <a:latin typeface="Century Gothic"/>
            <a:ea typeface="+mn-ea"/>
            <a:cs typeface="+mn-cs"/>
          </a:endParaRPr>
        </a:p>
      </dsp:txBody>
      <dsp:txXfrm>
        <a:off x="4858013" y="1914624"/>
        <a:ext cx="1123751" cy="1123751"/>
      </dsp:txXfrm>
    </dsp:sp>
    <dsp:sp modelId="{51EA4772-FFF2-4FDD-AF44-707F67C24CE7}">
      <dsp:nvSpPr>
        <dsp:cNvPr id="0" name=""/>
        <dsp:cNvSpPr/>
      </dsp:nvSpPr>
      <dsp:spPr>
        <a:xfrm>
          <a:off x="5843798" y="1681888"/>
          <a:ext cx="1589223" cy="1589223"/>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87460" tIns="13970" rIns="87460" bIns="13970" numCol="1" spcCol="1270" anchor="ctr" anchorCtr="0">
          <a:noAutofit/>
        </a:bodyPr>
        <a:lstStyle/>
        <a:p>
          <a:pPr lvl="0" algn="ctr" defTabSz="466725" rtl="0">
            <a:lnSpc>
              <a:spcPct val="90000"/>
            </a:lnSpc>
            <a:spcBef>
              <a:spcPct val="0"/>
            </a:spcBef>
            <a:spcAft>
              <a:spcPct val="35000"/>
            </a:spcAft>
          </a:pPr>
          <a:r>
            <a:rPr lang="en-US" sz="1050" b="1" kern="1200" dirty="0" smtClean="0">
              <a:solidFill>
                <a:sysClr val="windowText" lastClr="000000"/>
              </a:solidFill>
              <a:latin typeface="Century Gothic"/>
              <a:ea typeface="+mn-ea"/>
              <a:cs typeface="+mn-cs"/>
            </a:rPr>
            <a:t>Inefficient treasury management</a:t>
          </a:r>
          <a:endParaRPr lang="en-US" sz="1050" b="1" kern="1200" dirty="0">
            <a:solidFill>
              <a:sysClr val="windowText" lastClr="000000"/>
            </a:solidFill>
            <a:latin typeface="Century Gothic"/>
            <a:ea typeface="+mn-ea"/>
            <a:cs typeface="+mn-cs"/>
          </a:endParaRPr>
        </a:p>
      </dsp:txBody>
      <dsp:txXfrm>
        <a:off x="6076534" y="1914624"/>
        <a:ext cx="1123751" cy="1123751"/>
      </dsp:txXfrm>
    </dsp:sp>
    <dsp:sp modelId="{7D49EE0C-9C50-4032-BD7A-3EA2E02C0F7D}">
      <dsp:nvSpPr>
        <dsp:cNvPr id="0" name=""/>
        <dsp:cNvSpPr/>
      </dsp:nvSpPr>
      <dsp:spPr>
        <a:xfrm>
          <a:off x="7062336" y="1724288"/>
          <a:ext cx="1589223" cy="1589223"/>
        </a:xfrm>
        <a:prstGeom prst="ellipse">
          <a:avLst/>
        </a:prstGeom>
        <a:gradFill rotWithShape="0">
          <a:gsLst>
            <a:gs pos="0">
              <a:srgbClr val="94C600">
                <a:alpha val="50000"/>
                <a:hueOff val="0"/>
                <a:satOff val="0"/>
                <a:lumOff val="0"/>
                <a:alphaOff val="0"/>
              </a:srgbClr>
            </a:gs>
            <a:gs pos="100000">
              <a:srgbClr val="94C600">
                <a:alpha val="50000"/>
                <a:hueOff val="0"/>
                <a:satOff val="0"/>
                <a:lumOff val="0"/>
                <a:alphaOff val="0"/>
                <a:shade val="75000"/>
                <a:satMod val="120000"/>
                <a:lumMod val="90000"/>
              </a:srgb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87460" tIns="13970" rIns="87460" bIns="13970" numCol="1" spcCol="1270" anchor="ctr" anchorCtr="0">
          <a:noAutofit/>
        </a:bodyPr>
        <a:lstStyle/>
        <a:p>
          <a:pPr lvl="0" algn="ctr" defTabSz="466725" rtl="0">
            <a:lnSpc>
              <a:spcPct val="90000"/>
            </a:lnSpc>
            <a:spcBef>
              <a:spcPct val="0"/>
            </a:spcBef>
            <a:spcAft>
              <a:spcPct val="35000"/>
            </a:spcAft>
          </a:pPr>
          <a:r>
            <a:rPr lang="en-US" sz="1050" b="1" kern="1200" dirty="0" smtClean="0">
              <a:solidFill>
                <a:sysClr val="windowText" lastClr="000000"/>
              </a:solidFill>
              <a:latin typeface="Century Gothic"/>
              <a:ea typeface="+mn-ea"/>
              <a:cs typeface="+mn-cs"/>
            </a:rPr>
            <a:t>Corruption</a:t>
          </a:r>
          <a:endParaRPr lang="en-US" sz="1050" b="1" kern="1200" dirty="0">
            <a:solidFill>
              <a:sysClr val="windowText" lastClr="000000"/>
            </a:solidFill>
            <a:latin typeface="Century Gothic"/>
            <a:ea typeface="+mn-ea"/>
            <a:cs typeface="+mn-cs"/>
          </a:endParaRPr>
        </a:p>
      </dsp:txBody>
      <dsp:txXfrm>
        <a:off x="7295072" y="1957024"/>
        <a:ext cx="1123751" cy="11237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DC3F9-71CB-4A69-BF7E-699D03D2D774}">
      <dsp:nvSpPr>
        <dsp:cNvPr id="0" name=""/>
        <dsp:cNvSpPr/>
      </dsp:nvSpPr>
      <dsp:spPr>
        <a:xfrm>
          <a:off x="0" y="60039"/>
          <a:ext cx="8458199" cy="94291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GB" sz="1700" kern="1200" dirty="0" smtClean="0"/>
            <a:t>Co-opted the EFCC in order to aid prompt &amp; effective prosecution procedures</a:t>
          </a:r>
          <a:endParaRPr lang="en-US" sz="1700" kern="1200" dirty="0"/>
        </a:p>
      </dsp:txBody>
      <dsp:txXfrm>
        <a:off x="46029" y="106068"/>
        <a:ext cx="8366141" cy="850852"/>
      </dsp:txXfrm>
    </dsp:sp>
    <dsp:sp modelId="{2991BAB2-C57B-4631-A3A1-FE13AD9B5F28}">
      <dsp:nvSpPr>
        <dsp:cNvPr id="0" name=""/>
        <dsp:cNvSpPr/>
      </dsp:nvSpPr>
      <dsp:spPr>
        <a:xfrm>
          <a:off x="0" y="1051909"/>
          <a:ext cx="8458199" cy="94291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GB" sz="1700" kern="1200" dirty="0" smtClean="0"/>
            <a:t>Designed and circulated a fraud reporting template to all Deposit Money Banks</a:t>
          </a:r>
          <a:endParaRPr lang="en-US" sz="1700" kern="1200" dirty="0"/>
        </a:p>
      </dsp:txBody>
      <dsp:txXfrm>
        <a:off x="46029" y="1097938"/>
        <a:ext cx="8366141" cy="850852"/>
      </dsp:txXfrm>
    </dsp:sp>
    <dsp:sp modelId="{2FEB3603-D9F6-40DF-A4D8-165DCA11A211}">
      <dsp:nvSpPr>
        <dsp:cNvPr id="0" name=""/>
        <dsp:cNvSpPr/>
      </dsp:nvSpPr>
      <dsp:spPr>
        <a:xfrm>
          <a:off x="0" y="2043780"/>
          <a:ext cx="8458199" cy="94291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GB" sz="1700" kern="1200" smtClean="0"/>
            <a:t>Organized a workshop with all key stakeholders in attendance on the topic “Electronic Payments: Current and Emerging Fraud Trends</a:t>
          </a:r>
          <a:r>
            <a:rPr lang="en-US" sz="1700" kern="1200" smtClean="0"/>
            <a:t>”. This led to quite revealing lapses which all stakeholders made avowed commitments to prevent.</a:t>
          </a:r>
          <a:endParaRPr lang="en-US" sz="1700" kern="1200"/>
        </a:p>
      </dsp:txBody>
      <dsp:txXfrm>
        <a:off x="46029" y="2089809"/>
        <a:ext cx="8366141" cy="850852"/>
      </dsp:txXfrm>
    </dsp:sp>
    <dsp:sp modelId="{D451C11E-ABB8-4F2F-8B3C-4547C7C80782}">
      <dsp:nvSpPr>
        <dsp:cNvPr id="0" name=""/>
        <dsp:cNvSpPr/>
      </dsp:nvSpPr>
      <dsp:spPr>
        <a:xfrm>
          <a:off x="0" y="3035650"/>
          <a:ext cx="8458199" cy="94291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smtClean="0"/>
            <a:t>Engaged a Technical Assistant who has varied experience in penetration testing and is also a certified “ethical” hacker to help analyze fraud reports.</a:t>
          </a:r>
          <a:endParaRPr lang="en-US" sz="1700" kern="1200"/>
        </a:p>
      </dsp:txBody>
      <dsp:txXfrm>
        <a:off x="46029" y="3081679"/>
        <a:ext cx="8366141" cy="850852"/>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7859EF-ECF6-4C05-A7D3-3AD0F8DDCA55}" type="datetimeFigureOut">
              <a:rPr lang="en-US" smtClean="0"/>
              <a:pPr/>
              <a:t>5/31/2012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4612D6-BA0B-4E17-8CA6-D356664CD44E}" type="slidenum">
              <a:rPr lang="en-US" smtClean="0"/>
              <a:pPr/>
              <a:t>‹#›</a:t>
            </a:fld>
            <a:endParaRPr lang="en-US"/>
          </a:p>
        </p:txBody>
      </p:sp>
    </p:spTree>
    <p:extLst>
      <p:ext uri="{BB962C8B-B14F-4D97-AF65-F5344CB8AC3E}">
        <p14:creationId xmlns:p14="http://schemas.microsoft.com/office/powerpoint/2010/main" val="207907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7CE0CED-C9FC-4C42-8AD7-7E9A6B171AE0}" type="slidenum">
              <a:rPr lang="en-GB" smtClean="0">
                <a:solidFill>
                  <a:prstClr val="black"/>
                </a:solidFill>
              </a:rPr>
              <a:pPr/>
              <a:t>1</a:t>
            </a:fld>
            <a:endParaRPr lang="en-GB"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EBB6AD-395C-4D72-81A4-79EA4B4A0553}" type="slidenum">
              <a:rPr lang="en-US"/>
              <a:pPr/>
              <a:t>2</a:t>
            </a:fld>
            <a:endParaRPr lang="en-US"/>
          </a:p>
        </p:txBody>
      </p:sp>
      <p:sp>
        <p:nvSpPr>
          <p:cNvPr id="1077250" name="Rectangle 2"/>
          <p:cNvSpPr>
            <a:spLocks noGrp="1" noRot="1" noChangeAspect="1" noChangeArrowheads="1" noTextEdit="1"/>
          </p:cNvSpPr>
          <p:nvPr>
            <p:ph type="sldImg"/>
          </p:nvPr>
        </p:nvSpPr>
        <p:spPr>
          <a:xfrm>
            <a:off x="1157288" y="701675"/>
            <a:ext cx="4586287" cy="3441700"/>
          </a:xfrm>
          <a:ln/>
        </p:spPr>
      </p:sp>
      <p:sp>
        <p:nvSpPr>
          <p:cNvPr id="1077251" name="Rectangle 3"/>
          <p:cNvSpPr>
            <a:spLocks noGrp="1" noChangeArrowheads="1"/>
          </p:cNvSpPr>
          <p:nvPr>
            <p:ph type="body" idx="1"/>
          </p:nvPr>
        </p:nvSpPr>
        <p:spPr>
          <a:xfrm>
            <a:off x="929169" y="4288267"/>
            <a:ext cx="5041199" cy="153152"/>
          </a:xfrm>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A4FBB6D-98AF-4D47-99B2-A10B4D7C67CA}" type="slidenum">
              <a:rPr lang="en-US"/>
              <a:pPr/>
              <a:t>4</a:t>
            </a:fld>
            <a:endParaRPr lang="en-US"/>
          </a:p>
        </p:txBody>
      </p:sp>
      <p:sp>
        <p:nvSpPr>
          <p:cNvPr id="1145858" name="Rectangle 7"/>
          <p:cNvSpPr txBox="1">
            <a:spLocks noGrp="1" noChangeArrowheads="1"/>
          </p:cNvSpPr>
          <p:nvPr/>
        </p:nvSpPr>
        <p:spPr bwMode="auto">
          <a:xfrm>
            <a:off x="3884355" y="8684544"/>
            <a:ext cx="2972108" cy="457845"/>
          </a:xfrm>
          <a:prstGeom prst="rect">
            <a:avLst/>
          </a:prstGeom>
          <a:noFill/>
          <a:ln w="9525">
            <a:noFill/>
            <a:miter lim="800000"/>
            <a:headEnd/>
            <a:tailEnd/>
          </a:ln>
        </p:spPr>
        <p:txBody>
          <a:bodyPr lIns="89730" tIns="44865" rIns="89730" bIns="44865" anchor="b"/>
          <a:lstStyle/>
          <a:p>
            <a:pPr algn="r"/>
            <a:fld id="{267ECCB8-BE22-40AA-A66C-A7A2C991BA59}" type="slidenum">
              <a:rPr lang="en-US" sz="1200">
                <a:latin typeface="Times New Roman" pitchFamily="18" charset="0"/>
              </a:rPr>
              <a:pPr algn="r"/>
              <a:t>4</a:t>
            </a:fld>
            <a:endParaRPr lang="en-US" sz="1200" dirty="0">
              <a:latin typeface="Times New Roman" pitchFamily="18" charset="0"/>
            </a:endParaRPr>
          </a:p>
        </p:txBody>
      </p:sp>
      <p:sp>
        <p:nvSpPr>
          <p:cNvPr id="1145859" name="Rectangle 2"/>
          <p:cNvSpPr>
            <a:spLocks noGrp="1" noRot="1" noChangeAspect="1" noChangeArrowheads="1" noTextEdit="1"/>
          </p:cNvSpPr>
          <p:nvPr>
            <p:ph type="sldImg"/>
          </p:nvPr>
        </p:nvSpPr>
        <p:spPr>
          <a:xfrm>
            <a:off x="-1800225" y="1177925"/>
            <a:ext cx="10415588" cy="7812088"/>
          </a:xfrm>
          <a:ln/>
        </p:spPr>
      </p:sp>
      <p:sp>
        <p:nvSpPr>
          <p:cNvPr id="1145860" name="Rectangle 3"/>
          <p:cNvSpPr>
            <a:spLocks noGrp="1" noChangeArrowheads="1"/>
          </p:cNvSpPr>
          <p:nvPr>
            <p:ph type="body" idx="1"/>
          </p:nvPr>
        </p:nvSpPr>
        <p:spPr>
          <a:xfrm>
            <a:off x="552272" y="328875"/>
            <a:ext cx="6101127" cy="288571"/>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EBB6AD-395C-4D72-81A4-79EA4B4A0553}" type="slidenum">
              <a:rPr lang="en-US"/>
              <a:pPr/>
              <a:t>15</a:t>
            </a:fld>
            <a:endParaRPr lang="en-US"/>
          </a:p>
        </p:txBody>
      </p:sp>
      <p:sp>
        <p:nvSpPr>
          <p:cNvPr id="1077250" name="Rectangle 2"/>
          <p:cNvSpPr>
            <a:spLocks noGrp="1" noRot="1" noChangeAspect="1" noChangeArrowheads="1" noTextEdit="1"/>
          </p:cNvSpPr>
          <p:nvPr>
            <p:ph type="sldImg"/>
          </p:nvPr>
        </p:nvSpPr>
        <p:spPr>
          <a:xfrm>
            <a:off x="1157288" y="701675"/>
            <a:ext cx="4586287" cy="3441700"/>
          </a:xfrm>
          <a:ln/>
        </p:spPr>
      </p:sp>
      <p:sp>
        <p:nvSpPr>
          <p:cNvPr id="1077251" name="Rectangle 3"/>
          <p:cNvSpPr>
            <a:spLocks noGrp="1" noChangeArrowheads="1"/>
          </p:cNvSpPr>
          <p:nvPr>
            <p:ph type="body" idx="1"/>
          </p:nvPr>
        </p:nvSpPr>
        <p:spPr>
          <a:xfrm>
            <a:off x="929169" y="4288267"/>
            <a:ext cx="5041199" cy="153152"/>
          </a:xfrm>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2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742EEE8-1207-47EF-9DFC-33FCCC96941D}" type="slidenum">
              <a:rPr lang="en-US" smtClean="0">
                <a:solidFill>
                  <a:srgbClr val="000000"/>
                </a:solidFill>
              </a:rPr>
              <a:pPr fontAlgn="base">
                <a:spcBef>
                  <a:spcPct val="0"/>
                </a:spcBef>
                <a:spcAft>
                  <a:spcPct val="0"/>
                </a:spcAft>
                <a:defRPr/>
              </a:pPr>
              <a:t>17</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A4FBB6D-98AF-4D47-99B2-A10B4D7C67CA}" type="slidenum">
              <a:rPr lang="en-US">
                <a:solidFill>
                  <a:prstClr val="black"/>
                </a:solidFill>
              </a:rPr>
              <a:pPr/>
              <a:t>27</a:t>
            </a:fld>
            <a:endParaRPr lang="en-US">
              <a:solidFill>
                <a:prstClr val="black"/>
              </a:solidFill>
            </a:endParaRPr>
          </a:p>
        </p:txBody>
      </p:sp>
      <p:sp>
        <p:nvSpPr>
          <p:cNvPr id="1145858" name="Rectangle 7"/>
          <p:cNvSpPr txBox="1">
            <a:spLocks noGrp="1" noChangeArrowheads="1"/>
          </p:cNvSpPr>
          <p:nvPr/>
        </p:nvSpPr>
        <p:spPr bwMode="auto">
          <a:xfrm>
            <a:off x="3884355" y="8684544"/>
            <a:ext cx="2972108" cy="457845"/>
          </a:xfrm>
          <a:prstGeom prst="rect">
            <a:avLst/>
          </a:prstGeom>
          <a:noFill/>
          <a:ln w="9525">
            <a:noFill/>
            <a:miter lim="800000"/>
            <a:headEnd/>
            <a:tailEnd/>
          </a:ln>
        </p:spPr>
        <p:txBody>
          <a:bodyPr lIns="89730" tIns="44865" rIns="89730" bIns="44865" anchor="b"/>
          <a:lstStyle/>
          <a:p>
            <a:pPr algn="r"/>
            <a:fld id="{267ECCB8-BE22-40AA-A66C-A7A2C991BA59}" type="slidenum">
              <a:rPr lang="en-US" sz="1200">
                <a:solidFill>
                  <a:prstClr val="black"/>
                </a:solidFill>
                <a:latin typeface="Times New Roman" pitchFamily="18" charset="0"/>
              </a:rPr>
              <a:pPr algn="r"/>
              <a:t>27</a:t>
            </a:fld>
            <a:endParaRPr lang="en-US" sz="1200" dirty="0">
              <a:solidFill>
                <a:prstClr val="black"/>
              </a:solidFill>
              <a:latin typeface="Times New Roman" pitchFamily="18" charset="0"/>
            </a:endParaRPr>
          </a:p>
        </p:txBody>
      </p:sp>
      <p:sp>
        <p:nvSpPr>
          <p:cNvPr id="1145859" name="Rectangle 2"/>
          <p:cNvSpPr>
            <a:spLocks noGrp="1" noRot="1" noChangeAspect="1" noChangeArrowheads="1" noTextEdit="1"/>
          </p:cNvSpPr>
          <p:nvPr>
            <p:ph type="sldImg"/>
          </p:nvPr>
        </p:nvSpPr>
        <p:spPr>
          <a:xfrm>
            <a:off x="-1800225" y="1177925"/>
            <a:ext cx="10415588" cy="7812088"/>
          </a:xfrm>
          <a:ln/>
        </p:spPr>
      </p:sp>
      <p:sp>
        <p:nvSpPr>
          <p:cNvPr id="1145860" name="Rectangle 3"/>
          <p:cNvSpPr>
            <a:spLocks noGrp="1" noChangeArrowheads="1"/>
          </p:cNvSpPr>
          <p:nvPr>
            <p:ph type="body" idx="1"/>
          </p:nvPr>
        </p:nvSpPr>
        <p:spPr>
          <a:xfrm>
            <a:off x="552272" y="328875"/>
            <a:ext cx="6101127" cy="288571"/>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8" descr="Leap_Ad_Crop_PPTImage.jpg"/>
          <p:cNvPicPr>
            <a:picLocks noChangeAspect="1"/>
          </p:cNvPicPr>
          <p:nvPr userDrawn="1"/>
        </p:nvPicPr>
        <p:blipFill>
          <a:blip r:embed="rId2" cstate="print"/>
          <a:srcRect/>
          <a:stretch>
            <a:fillRect/>
          </a:stretch>
        </p:blipFill>
        <p:spPr bwMode="auto">
          <a:xfrm>
            <a:off x="0" y="-12700"/>
            <a:ext cx="9144000" cy="6858000"/>
          </a:xfrm>
          <a:prstGeom prst="rect">
            <a:avLst/>
          </a:prstGeom>
          <a:noFill/>
          <a:ln w="9525">
            <a:noFill/>
            <a:miter lim="800000"/>
            <a:headEnd/>
            <a:tailEnd/>
          </a:ln>
        </p:spPr>
      </p:pic>
      <p:sp>
        <p:nvSpPr>
          <p:cNvPr id="4" name="Rectangle 3"/>
          <p:cNvSpPr/>
          <p:nvPr userDrawn="1"/>
        </p:nvSpPr>
        <p:spPr>
          <a:xfrm>
            <a:off x="0" y="0"/>
            <a:ext cx="9144000" cy="976313"/>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C000"/>
              </a:solidFill>
            </a:endParaRPr>
          </a:p>
        </p:txBody>
      </p:sp>
      <p:sp>
        <p:nvSpPr>
          <p:cNvPr id="5" name="Rectangle 4"/>
          <p:cNvSpPr/>
          <p:nvPr userDrawn="1"/>
        </p:nvSpPr>
        <p:spPr>
          <a:xfrm>
            <a:off x="0" y="977900"/>
            <a:ext cx="9144000" cy="30321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6" name="Picture 11" descr="CBN.png"/>
          <p:cNvPicPr>
            <a:picLocks noChangeAspect="1"/>
          </p:cNvPicPr>
          <p:nvPr userDrawn="1"/>
        </p:nvPicPr>
        <p:blipFill>
          <a:blip r:embed="rId3" cstate="print">
            <a:lum bright="20000" contrast="30000"/>
          </a:blip>
          <a:srcRect/>
          <a:stretch>
            <a:fillRect/>
          </a:stretch>
        </p:blipFill>
        <p:spPr bwMode="auto">
          <a:xfrm>
            <a:off x="8177213" y="5854700"/>
            <a:ext cx="725487" cy="844550"/>
          </a:xfrm>
          <a:prstGeom prst="rect">
            <a:avLst/>
          </a:prstGeom>
          <a:noFill/>
          <a:ln w="9525">
            <a:noFill/>
            <a:miter lim="800000"/>
            <a:headEnd/>
            <a:tailEnd/>
          </a:ln>
        </p:spPr>
      </p:pic>
      <p:sp>
        <p:nvSpPr>
          <p:cNvPr id="2" name="Title 1"/>
          <p:cNvSpPr>
            <a:spLocks noGrp="1"/>
          </p:cNvSpPr>
          <p:nvPr>
            <p:ph type="ctrTitle"/>
          </p:nvPr>
        </p:nvSpPr>
        <p:spPr>
          <a:xfrm>
            <a:off x="288925" y="214291"/>
            <a:ext cx="8577263" cy="566944"/>
          </a:xfrm>
        </p:spPr>
        <p:txBody>
          <a:bodyPr anchor="t">
            <a:noAutofit/>
          </a:bodyPr>
          <a:lstStyle>
            <a:lvl1pPr algn="ctr">
              <a:defRPr sz="2800" baseline="0">
                <a:solidFill>
                  <a:srgbClr val="FFC000"/>
                </a:solidFill>
                <a:latin typeface="Arial" pitchFamily="34" charset="0"/>
                <a:cs typeface="Arial" pitchFamily="34" charset="0"/>
              </a:defRPr>
            </a:lvl1pPr>
          </a:lstStyle>
          <a:p>
            <a:r>
              <a:rPr lang="en-US" smtClean="0"/>
              <a:t>Click to edit Master 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1" name="Picture 10" descr="Leap_Ad_Crop_PPTImage.jpg"/>
          <p:cNvPicPr>
            <a:picLocks noChangeAspect="1"/>
          </p:cNvPicPr>
          <p:nvPr userDrawn="1"/>
        </p:nvPicPr>
        <p:blipFill>
          <a:blip r:embed="rId2" cstate="print"/>
          <a:stretch>
            <a:fillRect/>
          </a:stretch>
        </p:blipFill>
        <p:spPr>
          <a:xfrm>
            <a:off x="0" y="-12526"/>
            <a:ext cx="9144000" cy="6858000"/>
          </a:xfrm>
          <a:prstGeom prst="rect">
            <a:avLst/>
          </a:prstGeom>
        </p:spPr>
      </p:pic>
      <p:sp>
        <p:nvSpPr>
          <p:cNvPr id="4" name="Rectangle 3"/>
          <p:cNvSpPr/>
          <p:nvPr userDrawn="1"/>
        </p:nvSpPr>
        <p:spPr>
          <a:xfrm>
            <a:off x="0" y="-1"/>
            <a:ext cx="9144000" cy="977031"/>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5" name="Rectangle 4"/>
          <p:cNvSpPr/>
          <p:nvPr userDrawn="1"/>
        </p:nvSpPr>
        <p:spPr>
          <a:xfrm>
            <a:off x="0" y="977517"/>
            <a:ext cx="9144000" cy="30344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a:xfrm>
            <a:off x="288925" y="214291"/>
            <a:ext cx="8577263" cy="566944"/>
          </a:xfrm>
        </p:spPr>
        <p:txBody>
          <a:bodyPr anchor="t">
            <a:noAutofit/>
          </a:bodyPr>
          <a:lstStyle>
            <a:lvl1pPr algn="ctr">
              <a:defRPr sz="2800" baseline="0">
                <a:solidFill>
                  <a:srgbClr val="FFC000"/>
                </a:solidFill>
                <a:latin typeface="Arial" pitchFamily="34" charset="0"/>
                <a:cs typeface="Arial" pitchFamily="34" charset="0"/>
              </a:defRPr>
            </a:lvl1pPr>
          </a:lstStyle>
          <a:p>
            <a:r>
              <a:rPr lang="en-US" dirty="0" smtClean="0"/>
              <a:t>Title: can span up to two lines and uses this font color (30pt)</a:t>
            </a:r>
            <a:endParaRPr lang="en-GB" dirty="0"/>
          </a:p>
        </p:txBody>
      </p:sp>
      <p:pic>
        <p:nvPicPr>
          <p:cNvPr id="6" name="Picture 11" descr="CBN.png"/>
          <p:cNvPicPr>
            <a:picLocks noChangeAspect="1"/>
          </p:cNvPicPr>
          <p:nvPr userDrawn="1"/>
        </p:nvPicPr>
        <p:blipFill>
          <a:blip r:embed="rId3" cstate="print">
            <a:lum bright="20000" contrast="30000"/>
          </a:blip>
          <a:srcRect/>
          <a:stretch>
            <a:fillRect/>
          </a:stretch>
        </p:blipFill>
        <p:spPr bwMode="auto">
          <a:xfrm>
            <a:off x="8177468" y="5854933"/>
            <a:ext cx="725296" cy="844571"/>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 y="0"/>
            <a:ext cx="5829312" cy="868346"/>
          </a:xfrm>
        </p:spPr>
        <p:txBody>
          <a:bodyPr>
            <a:noAutofit/>
          </a:bodyPr>
          <a:lstStyle>
            <a:lvl1pPr>
              <a:defRPr sz="2600">
                <a:solidFill>
                  <a:srgbClr val="FFC000"/>
                </a:solidFill>
              </a:defRPr>
            </a:lvl1pPr>
          </a:lstStyle>
          <a:p>
            <a:r>
              <a:rPr lang="en-US" dirty="0" smtClean="0"/>
              <a:t>Presentation title: can span up to two lines and uses this font color (26pt)</a:t>
            </a:r>
            <a:endParaRPr lang="en-GB" dirty="0"/>
          </a:p>
        </p:txBody>
      </p:sp>
      <p:sp>
        <p:nvSpPr>
          <p:cNvPr id="3" name="Text Placeholder 2"/>
          <p:cNvSpPr>
            <a:spLocks noGrp="1"/>
          </p:cNvSpPr>
          <p:nvPr>
            <p:ph type="body" idx="1" hasCustomPrompt="1"/>
          </p:nvPr>
        </p:nvSpPr>
        <p:spPr>
          <a:xfrm>
            <a:off x="287338" y="3429000"/>
            <a:ext cx="4292600" cy="2501900"/>
          </a:xfrm>
        </p:spPr>
        <p:txBody>
          <a:bodyPr lIns="0" tIns="0" bIns="0" anchor="t">
            <a:noAutofit/>
          </a:bodyPr>
          <a:lstStyle>
            <a:lvl1pPr marL="0" indent="0">
              <a:buNone/>
              <a:defRPr sz="3600" b="0" baseline="0">
                <a:solidFill>
                  <a:srgbClr val="66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Section title: can span multiple lines and uses this font color (36pt)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4638" y="1828799"/>
            <a:ext cx="8396287" cy="4822371"/>
          </a:xfrm>
        </p:spPr>
        <p:txBody>
          <a:bodyPr lIns="0" tIns="0" rIns="0" bIns="0"/>
          <a:lstStyle>
            <a:lvl1pPr>
              <a:defRPr/>
            </a:lvl1pPr>
            <a:lvl2pPr>
              <a:defRPr/>
            </a:lvl2pPr>
            <a:lvl3pPr>
              <a:buFont typeface="Lucida Grande"/>
              <a:buChar char="−"/>
              <a:defRPr/>
            </a:lvl3pPr>
            <a:lvl4pPr>
              <a:defRPr baseline="0"/>
            </a:lvl4pPr>
            <a:lvl5pPr>
              <a:buFont typeface="Lucida Grande"/>
              <a:buChar char="−"/>
              <a:defRPr/>
            </a:lvl5pPr>
          </a:lstStyle>
          <a:p>
            <a:pPr lvl="0"/>
            <a:r>
              <a:rPr lang="en-US" dirty="0" smtClean="0"/>
              <a:t>Slide copy uses this color (26pt)</a:t>
            </a:r>
          </a:p>
          <a:p>
            <a:pPr lvl="1"/>
            <a:r>
              <a:rPr lang="en-US" dirty="0" smtClean="0"/>
              <a:t>Bullet point level 1 (26pt)</a:t>
            </a:r>
          </a:p>
          <a:p>
            <a:pPr lvl="2"/>
            <a:r>
              <a:rPr lang="en-US" dirty="0" smtClean="0"/>
              <a:t>Bullet point level 2 (24pt)</a:t>
            </a:r>
          </a:p>
          <a:p>
            <a:pPr lvl="3"/>
            <a:r>
              <a:rPr lang="en-US" dirty="0" smtClean="0"/>
              <a:t>Bullet point level 3 (22pt)</a:t>
            </a:r>
          </a:p>
          <a:p>
            <a:pPr lvl="4"/>
            <a:r>
              <a:rPr lang="en-US" dirty="0" smtClean="0"/>
              <a:t>Bullet point level 4 (20pt)</a:t>
            </a:r>
            <a:endParaRPr lang="en-GB" dirty="0"/>
          </a:p>
        </p:txBody>
      </p:sp>
      <p:sp>
        <p:nvSpPr>
          <p:cNvPr id="5" name="Title 1"/>
          <p:cNvSpPr>
            <a:spLocks noGrp="1"/>
          </p:cNvSpPr>
          <p:nvPr>
            <p:ph type="title" hasCustomPrompt="1"/>
          </p:nvPr>
        </p:nvSpPr>
        <p:spPr>
          <a:xfrm>
            <a:off x="213769" y="141094"/>
            <a:ext cx="7827942" cy="673100"/>
          </a:xfrm>
        </p:spPr>
        <p:txBody>
          <a:bodyPr>
            <a:noAutofit/>
          </a:bodyPr>
          <a:lstStyle>
            <a:lvl1pPr>
              <a:defRPr sz="2600">
                <a:solidFill>
                  <a:srgbClr val="FFC000"/>
                </a:solidFill>
              </a:defRPr>
            </a:lvl1pPr>
          </a:lstStyle>
          <a:p>
            <a:r>
              <a:rPr lang="en-US" dirty="0" smtClean="0"/>
              <a:t>Slide title: can span up to two lines and uses this font color (26pt)</a:t>
            </a:r>
            <a:endParaRPr lang="en-GB" dirty="0"/>
          </a:p>
        </p:txBody>
      </p:sp>
      <p:pic>
        <p:nvPicPr>
          <p:cNvPr id="4" name="Picture 11" descr="CBN.png"/>
          <p:cNvPicPr>
            <a:picLocks noChangeAspect="1"/>
          </p:cNvPicPr>
          <p:nvPr userDrawn="1"/>
        </p:nvPicPr>
        <p:blipFill>
          <a:blip r:embed="rId2" cstate="print">
            <a:lum bright="20000" contrast="30000"/>
          </a:blip>
          <a:srcRect/>
          <a:stretch>
            <a:fillRect/>
          </a:stretch>
        </p:blipFill>
        <p:spPr bwMode="auto">
          <a:xfrm>
            <a:off x="8140892" y="204597"/>
            <a:ext cx="725296" cy="844571"/>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4638" y="1403367"/>
            <a:ext cx="4143404" cy="4525963"/>
          </a:xfrm>
        </p:spPr>
        <p:txBody>
          <a:bodyPr/>
          <a:lstStyle>
            <a:lvl1pPr marL="0" indent="0">
              <a:defRPr sz="2400" baseline="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Slide copy uses this color (24pt)</a:t>
            </a:r>
          </a:p>
          <a:p>
            <a:pPr lvl="1"/>
            <a:r>
              <a:rPr lang="en-US" dirty="0" smtClean="0"/>
              <a:t>First level (22pt)</a:t>
            </a:r>
          </a:p>
          <a:p>
            <a:pPr lvl="2"/>
            <a:r>
              <a:rPr lang="en-US" dirty="0" smtClean="0"/>
              <a:t>Second level (20pt)</a:t>
            </a:r>
          </a:p>
          <a:p>
            <a:pPr lvl="3"/>
            <a:r>
              <a:rPr lang="en-US" dirty="0" smtClean="0"/>
              <a:t>Third level (18pt)</a:t>
            </a:r>
          </a:p>
          <a:p>
            <a:pPr lvl="4"/>
            <a:r>
              <a:rPr lang="en-US" dirty="0" smtClean="0"/>
              <a:t>Fourth level (16pt)</a:t>
            </a:r>
            <a:endParaRPr lang="en-GB" dirty="0"/>
          </a:p>
        </p:txBody>
      </p:sp>
      <p:sp>
        <p:nvSpPr>
          <p:cNvPr id="4" name="Content Placeholder 3"/>
          <p:cNvSpPr>
            <a:spLocks noGrp="1"/>
          </p:cNvSpPr>
          <p:nvPr>
            <p:ph sz="half" idx="2" hasCustomPrompt="1"/>
          </p:nvPr>
        </p:nvSpPr>
        <p:spPr>
          <a:xfrm>
            <a:off x="4568825" y="1403367"/>
            <a:ext cx="4143404" cy="4525963"/>
          </a:xfrm>
        </p:spPr>
        <p:txBody>
          <a:bodyPr/>
          <a:lstStyle>
            <a:lvl1pPr marL="0" indent="0">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Slide copy uses this color (24pt)</a:t>
            </a:r>
          </a:p>
          <a:p>
            <a:pPr lvl="1"/>
            <a:r>
              <a:rPr lang="en-US" dirty="0" smtClean="0"/>
              <a:t>First level (22pt)</a:t>
            </a:r>
          </a:p>
          <a:p>
            <a:pPr lvl="2"/>
            <a:r>
              <a:rPr lang="en-US" dirty="0" smtClean="0"/>
              <a:t>Second level (20pt)</a:t>
            </a:r>
          </a:p>
          <a:p>
            <a:pPr lvl="3"/>
            <a:r>
              <a:rPr lang="en-US" dirty="0" smtClean="0"/>
              <a:t>Third level (18pt)</a:t>
            </a:r>
          </a:p>
          <a:p>
            <a:pPr lvl="4"/>
            <a:r>
              <a:rPr lang="en-US" dirty="0" smtClean="0"/>
              <a:t>Fourth level (16pt)</a:t>
            </a:r>
            <a:endParaRPr lang="en-GB" dirty="0"/>
          </a:p>
        </p:txBody>
      </p:sp>
      <p:sp>
        <p:nvSpPr>
          <p:cNvPr id="6" name="Title 1"/>
          <p:cNvSpPr>
            <a:spLocks noGrp="1"/>
          </p:cNvSpPr>
          <p:nvPr>
            <p:ph type="title" hasCustomPrompt="1"/>
          </p:nvPr>
        </p:nvSpPr>
        <p:spPr>
          <a:xfrm>
            <a:off x="2428860" y="266675"/>
            <a:ext cx="5829312" cy="868346"/>
          </a:xfrm>
        </p:spPr>
        <p:txBody>
          <a:bodyPr>
            <a:noAutofit/>
          </a:bodyPr>
          <a:lstStyle>
            <a:lvl1pPr>
              <a:defRPr sz="2600">
                <a:solidFill>
                  <a:srgbClr val="DDCC66"/>
                </a:solidFill>
              </a:defRPr>
            </a:lvl1pPr>
          </a:lstStyle>
          <a:p>
            <a:r>
              <a:rPr lang="en-US" dirty="0" smtClean="0"/>
              <a:t>Slide title: can span up to two lines and uses this font color (26pt)</a:t>
            </a:r>
            <a:endParaRPr lang="en-GB"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2428860" y="256356"/>
            <a:ext cx="5829312" cy="868346"/>
          </a:xfrm>
        </p:spPr>
        <p:txBody>
          <a:bodyPr>
            <a:noAutofit/>
          </a:bodyPr>
          <a:lstStyle>
            <a:lvl1pPr>
              <a:defRPr sz="2600">
                <a:solidFill>
                  <a:srgbClr val="DDCC66"/>
                </a:solidFill>
              </a:defRPr>
            </a:lvl1pPr>
          </a:lstStyle>
          <a:p>
            <a:r>
              <a:rPr lang="en-US" dirty="0" smtClean="0"/>
              <a:t>Slide title: can span up to two lines and uses this font color (26pt)</a:t>
            </a:r>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285750" y="1571612"/>
            <a:ext cx="8553450" cy="4435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8"/>
          <p:cNvSpPr>
            <a:spLocks noGrp="1"/>
          </p:cNvSpPr>
          <p:nvPr>
            <p:ph type="body" sz="quarter" idx="12"/>
          </p:nvPr>
        </p:nvSpPr>
        <p:spPr>
          <a:xfrm>
            <a:off x="285750" y="1000125"/>
            <a:ext cx="8572500" cy="500063"/>
          </a:xfrm>
        </p:spPr>
        <p:txBody>
          <a:bodyPr/>
          <a:lstStyle>
            <a:lvl1pPr marL="0" indent="0">
              <a:defRPr sz="1600"/>
            </a:lvl1pPr>
            <a:lvl2pPr>
              <a:buNone/>
              <a:defRPr/>
            </a:lvl2pPr>
          </a:lstStyle>
          <a:p>
            <a:pPr lvl="0"/>
            <a:r>
              <a:rPr lang="en-US" dirty="0" smtClean="0"/>
              <a:t>Click to edit Master text styles</a:t>
            </a:r>
            <a:endParaRPr lang="en-GB" dirty="0"/>
          </a:p>
        </p:txBody>
      </p:sp>
      <p:sp>
        <p:nvSpPr>
          <p:cNvPr id="5" name="Slide Number Placeholder 3"/>
          <p:cNvSpPr>
            <a:spLocks noGrp="1"/>
          </p:cNvSpPr>
          <p:nvPr>
            <p:ph type="sldNum" sz="quarter" idx="13"/>
          </p:nvPr>
        </p:nvSpPr>
        <p:spPr>
          <a:xfrm>
            <a:off x="7950200" y="6500813"/>
            <a:ext cx="1693863" cy="269875"/>
          </a:xfrm>
          <a:prstGeom prst="rect">
            <a:avLst/>
          </a:prstGeom>
        </p:spPr>
        <p:txBody>
          <a:bodyPr/>
          <a:lstStyle>
            <a:lvl1pPr eaLnBrk="0" hangingPunct="0">
              <a:defRPr/>
            </a:lvl1pPr>
          </a:lstStyle>
          <a:p>
            <a:pPr fontAlgn="base">
              <a:spcBef>
                <a:spcPct val="0"/>
              </a:spcBef>
              <a:spcAft>
                <a:spcPct val="0"/>
              </a:spcAft>
              <a:defRPr/>
            </a:pPr>
            <a:fld id="{D3EF9E5B-8FAA-4C13-A9BE-160A580FBAD0}" type="slidenum">
              <a:rPr lang="en-GB" sz="1200">
                <a:solidFill>
                  <a:prstClr val="black"/>
                </a:solidFill>
                <a:latin typeface="Trebuchet MS" pitchFamily="34" charset="0"/>
                <a:cs typeface="Arial" pitchFamily="34" charset="0"/>
              </a:rPr>
              <a:pPr fontAlgn="base">
                <a:spcBef>
                  <a:spcPct val="0"/>
                </a:spcBef>
                <a:spcAft>
                  <a:spcPct val="0"/>
                </a:spcAft>
                <a:defRPr/>
              </a:pPr>
              <a:t>‹#›</a:t>
            </a:fld>
            <a:endParaRPr lang="en-GB" altLang="zh-SG" sz="1200" dirty="0">
              <a:solidFill>
                <a:prstClr val="black"/>
              </a:solidFill>
              <a:latin typeface="Trebuchet MS" pitchFamily="34" charset="0"/>
              <a:cs typeface="Arial" pitchFamily="34" charset="0"/>
            </a:endParaRPr>
          </a:p>
        </p:txBody>
      </p:sp>
      <p:sp>
        <p:nvSpPr>
          <p:cNvPr id="6" name="Footer Placeholder 4"/>
          <p:cNvSpPr>
            <a:spLocks noGrp="1"/>
          </p:cNvSpPr>
          <p:nvPr>
            <p:ph type="ftr" sz="quarter" idx="14"/>
          </p:nvPr>
        </p:nvSpPr>
        <p:spPr>
          <a:xfrm>
            <a:off x="214313" y="6286500"/>
            <a:ext cx="8451850" cy="457200"/>
          </a:xfrm>
          <a:prstGeom prst="rect">
            <a:avLst/>
          </a:prstGeom>
        </p:spPr>
        <p:txBody>
          <a:bodyPr/>
          <a:lstStyle>
            <a:lvl1pPr eaLnBrk="0" hangingPunct="0">
              <a:defRPr/>
            </a:lvl1pPr>
          </a:lstStyle>
          <a:p>
            <a:pPr fontAlgn="base">
              <a:spcBef>
                <a:spcPct val="0"/>
              </a:spcBef>
              <a:spcAft>
                <a:spcPct val="0"/>
              </a:spcAft>
              <a:defRPr/>
            </a:pPr>
            <a:endParaRPr lang="en-US" altLang="zh-SG" sz="1200" dirty="0">
              <a:solidFill>
                <a:prstClr val="black"/>
              </a:solidFill>
              <a:latin typeface="Trebuchet MS" pitchFamily="34" charset="0"/>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269163" y="6503988"/>
            <a:ext cx="1693862" cy="269875"/>
          </a:xfrm>
          <a:prstGeom prst="rect">
            <a:avLst/>
          </a:prstGeom>
        </p:spPr>
        <p:txBody>
          <a:bodyPr/>
          <a:lstStyle>
            <a:lvl1pPr>
              <a:defRPr/>
            </a:lvl1pPr>
          </a:lstStyle>
          <a:p>
            <a:pPr fontAlgn="base">
              <a:spcBef>
                <a:spcPct val="0"/>
              </a:spcBef>
              <a:spcAft>
                <a:spcPct val="0"/>
              </a:spcAft>
            </a:pPr>
            <a:fld id="{6D097408-5E20-4B0B-8007-3BEE79D20F83}" type="slidenum">
              <a:rPr lang="en-US">
                <a:solidFill>
                  <a:srgbClr val="000000"/>
                </a:solidFill>
                <a:latin typeface="Arial" pitchFamily="34" charset="0"/>
                <a:cs typeface="Arial" pitchFamily="34" charset="0"/>
              </a:rPr>
              <a:pPr fontAlgn="base">
                <a:spcBef>
                  <a:spcPct val="0"/>
                </a:spcBef>
                <a:spcAft>
                  <a:spcPct val="0"/>
                </a:spcAft>
              </a:pPr>
              <a:t>‹#›</a:t>
            </a:fld>
            <a:endParaRPr lang="en-US" dirty="0">
              <a:solidFill>
                <a:srgbClr val="000000"/>
              </a:solidFill>
              <a:latin typeface="Arial" pitchFamily="34" charset="0"/>
              <a:cs typeface="Arial" pitchFamily="34" charset="0"/>
            </a:endParaRPr>
          </a:p>
        </p:txBody>
      </p:sp>
      <p:sp>
        <p:nvSpPr>
          <p:cNvPr id="5" name="Footer Placeholder 4"/>
          <p:cNvSpPr>
            <a:spLocks noGrp="1"/>
          </p:cNvSpPr>
          <p:nvPr>
            <p:ph type="ftr" sz="quarter" idx="11"/>
          </p:nvPr>
        </p:nvSpPr>
        <p:spPr>
          <a:xfrm>
            <a:off x="1849438" y="6375400"/>
            <a:ext cx="4489450" cy="457200"/>
          </a:xfrm>
          <a:prstGeom prst="rect">
            <a:avLst/>
          </a:prstGeom>
        </p:spPr>
        <p:txBody>
          <a:bodyPr/>
          <a:lstStyle>
            <a:lvl1pPr>
              <a:defRPr/>
            </a:lvl1pPr>
          </a:lstStyle>
          <a:p>
            <a:pPr fontAlgn="base">
              <a:spcBef>
                <a:spcPct val="0"/>
              </a:spcBef>
              <a:spcAft>
                <a:spcPct val="0"/>
              </a:spcAft>
            </a:pPr>
            <a:endParaRPr lang="en-US" dirty="0">
              <a:solidFill>
                <a:srgbClr val="000000"/>
              </a:solidFill>
              <a:latin typeface="Arial" pitchFamily="34" charset="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Slide">
    <p:spTree>
      <p:nvGrpSpPr>
        <p:cNvPr id="1" name=""/>
        <p:cNvGrpSpPr/>
        <p:nvPr/>
      </p:nvGrpSpPr>
      <p:grpSpPr>
        <a:xfrm>
          <a:off x="0" y="0"/>
          <a:ext cx="0" cy="0"/>
          <a:chOff x="0" y="0"/>
          <a:chExt cx="0" cy="0"/>
        </a:xfrm>
      </p:grpSpPr>
      <p:sp>
        <p:nvSpPr>
          <p:cNvPr id="4" name="Text Box 111"/>
          <p:cNvSpPr txBox="1">
            <a:spLocks noChangeArrowheads="1"/>
          </p:cNvSpPr>
          <p:nvPr/>
        </p:nvSpPr>
        <p:spPr bwMode="gray">
          <a:xfrm>
            <a:off x="173038" y="6557963"/>
            <a:ext cx="8478837" cy="242887"/>
          </a:xfrm>
          <a:prstGeom prst="rect">
            <a:avLst/>
          </a:prstGeom>
          <a:noFill/>
          <a:ln w="12700">
            <a:noFill/>
            <a:miter lim="800000"/>
            <a:headEnd/>
            <a:tailEnd/>
          </a:ln>
          <a:effectLst/>
        </p:spPr>
        <p:txBody>
          <a:bodyPr lIns="90488" tIns="44450" rIns="90488" bIns="44450">
            <a:spAutoFit/>
          </a:bodyPr>
          <a:lstStyle/>
          <a:p>
            <a:pPr>
              <a:defRPr/>
            </a:pPr>
            <a:r>
              <a:rPr lang="en-GB" sz="1000" dirty="0">
                <a:solidFill>
                  <a:srgbClr val="666666"/>
                </a:solidFill>
                <a:latin typeface="Arial" pitchFamily="34" charset="0"/>
                <a:cs typeface="Arial" pitchFamily="34" charset="0"/>
              </a:rPr>
              <a:t>Copyright © 2010 Accenture  All Rights Reserved. </a:t>
            </a:r>
          </a:p>
        </p:txBody>
      </p:sp>
      <p:sp>
        <p:nvSpPr>
          <p:cNvPr id="5" name="TextBox 4"/>
          <p:cNvSpPr txBox="1"/>
          <p:nvPr/>
        </p:nvSpPr>
        <p:spPr>
          <a:xfrm>
            <a:off x="8640763" y="6532563"/>
            <a:ext cx="338137" cy="246062"/>
          </a:xfrm>
          <a:prstGeom prst="rect">
            <a:avLst/>
          </a:prstGeom>
          <a:noFill/>
        </p:spPr>
        <p:txBody>
          <a:bodyPr>
            <a:spAutoFit/>
          </a:bodyPr>
          <a:lstStyle/>
          <a:p>
            <a:pPr algn="r">
              <a:defRPr/>
            </a:pPr>
            <a:fld id="{A6A4F055-3135-4B61-B70F-B2E1D36B8414}" type="slidenum">
              <a:rPr lang="en-US" sz="1000">
                <a:solidFill>
                  <a:srgbClr val="666666"/>
                </a:solidFill>
                <a:latin typeface="Arial" pitchFamily="34" charset="0"/>
                <a:cs typeface="Arial" pitchFamily="34" charset="0"/>
              </a:rPr>
              <a:pPr algn="r">
                <a:defRPr/>
              </a:pPr>
              <a:t>‹#›</a:t>
            </a:fld>
            <a:endParaRPr lang="en-US" sz="1000" dirty="0">
              <a:solidFill>
                <a:srgbClr val="666666"/>
              </a:solidFill>
              <a:latin typeface="Arial" pitchFamily="34" charset="0"/>
              <a:cs typeface="Arial" pitchFamily="34" charset="0"/>
            </a:endParaRPr>
          </a:p>
        </p:txBody>
      </p:sp>
      <p:sp>
        <p:nvSpPr>
          <p:cNvPr id="6" name="Rectangle 5"/>
          <p:cNvSpPr/>
          <p:nvPr/>
        </p:nvSpPr>
        <p:spPr>
          <a:xfrm>
            <a:off x="0" y="0"/>
            <a:ext cx="9144000" cy="11557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p:cNvSpPr/>
          <p:nvPr/>
        </p:nvSpPr>
        <p:spPr>
          <a:xfrm>
            <a:off x="0" y="896938"/>
            <a:ext cx="9144000" cy="25876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8" name="Picture 11" descr="CBN.png"/>
          <p:cNvPicPr>
            <a:picLocks noChangeAspect="1"/>
          </p:cNvPicPr>
          <p:nvPr/>
        </p:nvPicPr>
        <p:blipFill>
          <a:blip r:embed="rId2" cstate="print">
            <a:lum bright="20000" contrast="30000"/>
          </a:blip>
          <a:srcRect/>
          <a:stretch>
            <a:fillRect/>
          </a:stretch>
        </p:blipFill>
        <p:spPr bwMode="auto">
          <a:xfrm>
            <a:off x="8140700" y="204788"/>
            <a:ext cx="725488" cy="844550"/>
          </a:xfrm>
          <a:prstGeom prst="rect">
            <a:avLst/>
          </a:prstGeom>
          <a:noFill/>
          <a:ln w="9525">
            <a:noFill/>
            <a:miter lim="800000"/>
            <a:headEnd/>
            <a:tailEnd/>
          </a:ln>
        </p:spPr>
      </p:pic>
      <p:sp>
        <p:nvSpPr>
          <p:cNvPr id="2" name="Title 1"/>
          <p:cNvSpPr>
            <a:spLocks noGrp="1"/>
          </p:cNvSpPr>
          <p:nvPr>
            <p:ph type="title"/>
          </p:nvPr>
        </p:nvSpPr>
        <p:spPr>
          <a:xfrm>
            <a:off x="76200" y="0"/>
            <a:ext cx="5829312" cy="868346"/>
          </a:xfrm>
        </p:spPr>
        <p:txBody>
          <a:bodyPr>
            <a:noAutofit/>
          </a:bodyPr>
          <a:lstStyle>
            <a:lvl1pPr>
              <a:defRPr sz="2600">
                <a:solidFill>
                  <a:srgbClr val="FFC000"/>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287338" y="3429000"/>
            <a:ext cx="4292600" cy="2501900"/>
          </a:xfrm>
        </p:spPr>
        <p:txBody>
          <a:bodyPr>
            <a:noAutofit/>
          </a:bodyPr>
          <a:lstStyle>
            <a:lvl1pPr marL="0" indent="0">
              <a:buNone/>
              <a:defRPr sz="3600" b="0" baseline="0">
                <a:solidFill>
                  <a:srgbClr val="66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Slide">
    <p:spTree>
      <p:nvGrpSpPr>
        <p:cNvPr id="1" name=""/>
        <p:cNvGrpSpPr/>
        <p:nvPr/>
      </p:nvGrpSpPr>
      <p:grpSpPr>
        <a:xfrm>
          <a:off x="0" y="0"/>
          <a:ext cx="0" cy="0"/>
          <a:chOff x="0" y="0"/>
          <a:chExt cx="0" cy="0"/>
        </a:xfrm>
      </p:grpSpPr>
      <p:sp>
        <p:nvSpPr>
          <p:cNvPr id="4" name="Text Box 111"/>
          <p:cNvSpPr txBox="1">
            <a:spLocks noChangeArrowheads="1"/>
          </p:cNvSpPr>
          <p:nvPr/>
        </p:nvSpPr>
        <p:spPr bwMode="gray">
          <a:xfrm>
            <a:off x="173038" y="6557963"/>
            <a:ext cx="8478837" cy="242887"/>
          </a:xfrm>
          <a:prstGeom prst="rect">
            <a:avLst/>
          </a:prstGeom>
          <a:noFill/>
          <a:ln w="12700">
            <a:noFill/>
            <a:miter lim="800000"/>
            <a:headEnd/>
            <a:tailEnd/>
          </a:ln>
          <a:effectLst/>
        </p:spPr>
        <p:txBody>
          <a:bodyPr lIns="90488" tIns="44450" rIns="90488" bIns="44450">
            <a:spAutoFit/>
          </a:bodyPr>
          <a:lstStyle/>
          <a:p>
            <a:pPr>
              <a:defRPr/>
            </a:pPr>
            <a:r>
              <a:rPr lang="en-GB" sz="1000" dirty="0">
                <a:solidFill>
                  <a:srgbClr val="666666"/>
                </a:solidFill>
                <a:latin typeface="Arial" pitchFamily="34" charset="0"/>
                <a:cs typeface="Arial" pitchFamily="34" charset="0"/>
              </a:rPr>
              <a:t>Copyright © 2011 Accenture  All Rights Reserved. </a:t>
            </a:r>
          </a:p>
        </p:txBody>
      </p:sp>
      <p:sp>
        <p:nvSpPr>
          <p:cNvPr id="6" name="TextBox 5"/>
          <p:cNvSpPr txBox="1"/>
          <p:nvPr/>
        </p:nvSpPr>
        <p:spPr>
          <a:xfrm>
            <a:off x="8640763" y="6532563"/>
            <a:ext cx="338137" cy="246062"/>
          </a:xfrm>
          <a:prstGeom prst="rect">
            <a:avLst/>
          </a:prstGeom>
          <a:noFill/>
        </p:spPr>
        <p:txBody>
          <a:bodyPr>
            <a:spAutoFit/>
          </a:bodyPr>
          <a:lstStyle/>
          <a:p>
            <a:pPr algn="r">
              <a:defRPr/>
            </a:pPr>
            <a:fld id="{0D712A46-FE67-4BB9-85F1-B70E90351402}" type="slidenum">
              <a:rPr lang="en-US" sz="1000">
                <a:solidFill>
                  <a:srgbClr val="666666"/>
                </a:solidFill>
                <a:latin typeface="Arial" pitchFamily="34" charset="0"/>
                <a:cs typeface="Arial" pitchFamily="34" charset="0"/>
              </a:rPr>
              <a:pPr algn="r">
                <a:defRPr/>
              </a:pPr>
              <a:t>‹#›</a:t>
            </a:fld>
            <a:endParaRPr lang="en-US" sz="1000" dirty="0">
              <a:solidFill>
                <a:srgbClr val="666666"/>
              </a:solidFill>
              <a:latin typeface="Arial" pitchFamily="34" charset="0"/>
              <a:cs typeface="Arial" pitchFamily="34" charset="0"/>
            </a:endParaRPr>
          </a:p>
        </p:txBody>
      </p:sp>
      <p:sp>
        <p:nvSpPr>
          <p:cNvPr id="7" name="Rectangle 6"/>
          <p:cNvSpPr/>
          <p:nvPr/>
        </p:nvSpPr>
        <p:spPr>
          <a:xfrm>
            <a:off x="0" y="0"/>
            <a:ext cx="9144000" cy="11557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p:cNvSpPr/>
          <p:nvPr/>
        </p:nvSpPr>
        <p:spPr>
          <a:xfrm>
            <a:off x="0" y="896938"/>
            <a:ext cx="9144000" cy="25876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9" name="Picture 11" descr="CBN.png"/>
          <p:cNvPicPr>
            <a:picLocks noChangeAspect="1"/>
          </p:cNvPicPr>
          <p:nvPr/>
        </p:nvPicPr>
        <p:blipFill>
          <a:blip r:embed="rId2" cstate="print">
            <a:lum bright="20000" contrast="30000"/>
          </a:blip>
          <a:srcRect/>
          <a:stretch>
            <a:fillRect/>
          </a:stretch>
        </p:blipFill>
        <p:spPr bwMode="auto">
          <a:xfrm>
            <a:off x="8140700" y="204788"/>
            <a:ext cx="725488" cy="844550"/>
          </a:xfrm>
          <a:prstGeom prst="rect">
            <a:avLst/>
          </a:prstGeom>
          <a:noFill/>
          <a:ln w="9525">
            <a:noFill/>
            <a:miter lim="800000"/>
            <a:headEnd/>
            <a:tailEnd/>
          </a:ln>
        </p:spPr>
      </p:pic>
      <p:pic>
        <p:nvPicPr>
          <p:cNvPr id="10" name="Picture 11" descr="CBN.png"/>
          <p:cNvPicPr>
            <a:picLocks noChangeAspect="1"/>
          </p:cNvPicPr>
          <p:nvPr userDrawn="1"/>
        </p:nvPicPr>
        <p:blipFill>
          <a:blip r:embed="rId2" cstate="print">
            <a:lum bright="20000" contrast="30000"/>
          </a:blip>
          <a:srcRect/>
          <a:stretch>
            <a:fillRect/>
          </a:stretch>
        </p:blipFill>
        <p:spPr bwMode="auto">
          <a:xfrm>
            <a:off x="8140700" y="204788"/>
            <a:ext cx="725488" cy="844550"/>
          </a:xfrm>
          <a:prstGeom prst="rect">
            <a:avLst/>
          </a:prstGeom>
          <a:noFill/>
          <a:ln w="9525">
            <a:noFill/>
            <a:miter lim="800000"/>
            <a:headEnd/>
            <a:tailEnd/>
          </a:ln>
        </p:spPr>
      </p:pic>
      <p:sp>
        <p:nvSpPr>
          <p:cNvPr id="3" name="Content Placeholder 2"/>
          <p:cNvSpPr>
            <a:spLocks noGrp="1"/>
          </p:cNvSpPr>
          <p:nvPr>
            <p:ph idx="1"/>
          </p:nvPr>
        </p:nvSpPr>
        <p:spPr>
          <a:xfrm>
            <a:off x="274638" y="1828799"/>
            <a:ext cx="8396287" cy="4822371"/>
          </a:xfrm>
        </p:spPr>
        <p:txBody>
          <a:bodyPr/>
          <a:lstStyle>
            <a:lvl1pPr>
              <a:defRPr/>
            </a:lvl1pPr>
            <a:lvl2pPr>
              <a:defRPr/>
            </a:lvl2pPr>
            <a:lvl3pPr>
              <a:buFont typeface="Lucida Grande"/>
              <a:buChar char="−"/>
              <a:defRPr/>
            </a:lvl3pPr>
            <a:lvl4pPr>
              <a:defRPr baseline="0"/>
            </a:lvl4pPr>
            <a:lvl5pPr>
              <a:buFont typeface="Lucida Grande"/>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itle 1"/>
          <p:cNvSpPr>
            <a:spLocks noGrp="1"/>
          </p:cNvSpPr>
          <p:nvPr>
            <p:ph type="title"/>
          </p:nvPr>
        </p:nvSpPr>
        <p:spPr>
          <a:xfrm>
            <a:off x="213769" y="141094"/>
            <a:ext cx="7827942" cy="673100"/>
          </a:xfrm>
        </p:spPr>
        <p:txBody>
          <a:bodyPr>
            <a:noAutofit/>
          </a:bodyPr>
          <a:lstStyle>
            <a:lvl1pPr>
              <a:defRPr sz="2600">
                <a:solidFill>
                  <a:srgbClr val="FFC000"/>
                </a:solidFill>
              </a:defRPr>
            </a:lvl1pPr>
          </a:lstStyle>
          <a:p>
            <a:r>
              <a:rPr lang="en-US"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Slid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4638" y="1403367"/>
            <a:ext cx="4143404" cy="4525963"/>
          </a:xfrm>
        </p:spPr>
        <p:txBody>
          <a:bodyPr/>
          <a:lstStyle>
            <a:lvl1pPr marL="0" indent="0">
              <a:defRPr sz="2400" baseline="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568825" y="1403367"/>
            <a:ext cx="4143404" cy="4525963"/>
          </a:xfrm>
        </p:spPr>
        <p:txBody>
          <a:bodyPr/>
          <a:lstStyle>
            <a:lvl1pPr marL="0" indent="0">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Title 1"/>
          <p:cNvSpPr>
            <a:spLocks noGrp="1"/>
          </p:cNvSpPr>
          <p:nvPr>
            <p:ph type="title"/>
          </p:nvPr>
        </p:nvSpPr>
        <p:spPr>
          <a:xfrm>
            <a:off x="2428860" y="266675"/>
            <a:ext cx="5829312" cy="868346"/>
          </a:xfrm>
        </p:spPr>
        <p:txBody>
          <a:bodyPr>
            <a:noAutofit/>
          </a:bodyPr>
          <a:lstStyle>
            <a:lvl1pPr>
              <a:defRPr sz="2600">
                <a:solidFill>
                  <a:srgbClr val="DDCC66"/>
                </a:solidFill>
              </a:defRPr>
            </a:lvl1pPr>
          </a:lstStyle>
          <a:p>
            <a:r>
              <a:rPr lang="en-US"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39" name="Title 1"/>
          <p:cNvSpPr>
            <a:spLocks noGrp="1"/>
          </p:cNvSpPr>
          <p:nvPr>
            <p:ph type="title"/>
          </p:nvPr>
        </p:nvSpPr>
        <p:spPr>
          <a:xfrm>
            <a:off x="2428860" y="256356"/>
            <a:ext cx="5829312" cy="868346"/>
          </a:xfrm>
        </p:spPr>
        <p:txBody>
          <a:bodyPr>
            <a:noAutofit/>
          </a:bodyPr>
          <a:lstStyle>
            <a:lvl1pPr>
              <a:defRPr sz="2600">
                <a:solidFill>
                  <a:srgbClr val="DDCC66"/>
                </a:solidFill>
              </a:defRPr>
            </a:lvl1pPr>
          </a:lstStyle>
          <a:p>
            <a:r>
              <a:rPr lang="en-US"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8" descr="Leap_Ad_Crop_PPTImage.jpg"/>
          <p:cNvPicPr>
            <a:picLocks noChangeAspect="1"/>
          </p:cNvPicPr>
          <p:nvPr userDrawn="1"/>
        </p:nvPicPr>
        <p:blipFill>
          <a:blip r:embed="rId2" cstate="print"/>
          <a:srcRect/>
          <a:stretch>
            <a:fillRect/>
          </a:stretch>
        </p:blipFill>
        <p:spPr bwMode="auto">
          <a:xfrm>
            <a:off x="0" y="-12700"/>
            <a:ext cx="9144000" cy="6858000"/>
          </a:xfrm>
          <a:prstGeom prst="rect">
            <a:avLst/>
          </a:prstGeom>
          <a:noFill/>
          <a:ln w="9525">
            <a:noFill/>
            <a:miter lim="800000"/>
            <a:headEnd/>
            <a:tailEnd/>
          </a:ln>
        </p:spPr>
      </p:pic>
      <p:sp>
        <p:nvSpPr>
          <p:cNvPr id="4" name="Rectangle 3"/>
          <p:cNvSpPr/>
          <p:nvPr userDrawn="1"/>
        </p:nvSpPr>
        <p:spPr>
          <a:xfrm>
            <a:off x="0" y="0"/>
            <a:ext cx="9144000" cy="976313"/>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C000"/>
              </a:solidFill>
            </a:endParaRPr>
          </a:p>
        </p:txBody>
      </p:sp>
      <p:sp>
        <p:nvSpPr>
          <p:cNvPr id="5" name="Rectangle 4"/>
          <p:cNvSpPr/>
          <p:nvPr userDrawn="1"/>
        </p:nvSpPr>
        <p:spPr>
          <a:xfrm>
            <a:off x="0" y="977900"/>
            <a:ext cx="9144000" cy="30321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6" name="Picture 11" descr="CBN.png"/>
          <p:cNvPicPr>
            <a:picLocks noChangeAspect="1"/>
          </p:cNvPicPr>
          <p:nvPr userDrawn="1"/>
        </p:nvPicPr>
        <p:blipFill>
          <a:blip r:embed="rId3" cstate="print">
            <a:lum bright="20000" contrast="30000"/>
          </a:blip>
          <a:srcRect/>
          <a:stretch>
            <a:fillRect/>
          </a:stretch>
        </p:blipFill>
        <p:spPr bwMode="auto">
          <a:xfrm>
            <a:off x="8177213" y="5854700"/>
            <a:ext cx="725487" cy="844550"/>
          </a:xfrm>
          <a:prstGeom prst="rect">
            <a:avLst/>
          </a:prstGeom>
          <a:noFill/>
          <a:ln w="9525">
            <a:noFill/>
            <a:miter lim="800000"/>
            <a:headEnd/>
            <a:tailEnd/>
          </a:ln>
        </p:spPr>
      </p:pic>
      <p:sp>
        <p:nvSpPr>
          <p:cNvPr id="2" name="Title 1"/>
          <p:cNvSpPr>
            <a:spLocks noGrp="1"/>
          </p:cNvSpPr>
          <p:nvPr>
            <p:ph type="ctrTitle"/>
          </p:nvPr>
        </p:nvSpPr>
        <p:spPr>
          <a:xfrm>
            <a:off x="288925" y="214291"/>
            <a:ext cx="8577263" cy="566944"/>
          </a:xfrm>
        </p:spPr>
        <p:txBody>
          <a:bodyPr anchor="t">
            <a:noAutofit/>
          </a:bodyPr>
          <a:lstStyle>
            <a:lvl1pPr algn="ctr">
              <a:defRPr sz="2800" baseline="0">
                <a:solidFill>
                  <a:srgbClr val="FFC000"/>
                </a:solidFill>
                <a:latin typeface="Arial" pitchFamily="34" charset="0"/>
                <a:cs typeface="Arial" pitchFamily="34" charset="0"/>
              </a:defRPr>
            </a:lvl1pPr>
          </a:lstStyle>
          <a:p>
            <a:r>
              <a:rPr lang="en-US" smtClean="0"/>
              <a:t>Click to edit Master title style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285750" y="1571612"/>
            <a:ext cx="8553450" cy="4435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8"/>
          <p:cNvSpPr>
            <a:spLocks noGrp="1"/>
          </p:cNvSpPr>
          <p:nvPr>
            <p:ph type="body" sz="quarter" idx="12"/>
          </p:nvPr>
        </p:nvSpPr>
        <p:spPr>
          <a:xfrm>
            <a:off x="285750" y="1000125"/>
            <a:ext cx="8572500" cy="500063"/>
          </a:xfrm>
        </p:spPr>
        <p:txBody>
          <a:bodyPr/>
          <a:lstStyle>
            <a:lvl1pPr marL="0" indent="0">
              <a:defRPr sz="1600"/>
            </a:lvl1pPr>
            <a:lvl2pPr>
              <a:buNone/>
              <a:defRPr/>
            </a:lvl2pPr>
          </a:lstStyle>
          <a:p>
            <a:pPr lvl="0"/>
            <a:r>
              <a:rPr lang="en-US" dirty="0" smtClean="0"/>
              <a:t>Click to edit Master text styles</a:t>
            </a:r>
            <a:endParaRPr lang="en-GB" dirty="0"/>
          </a:p>
        </p:txBody>
      </p:sp>
      <p:sp>
        <p:nvSpPr>
          <p:cNvPr id="5" name="Slide Number Placeholder 3"/>
          <p:cNvSpPr>
            <a:spLocks noGrp="1"/>
          </p:cNvSpPr>
          <p:nvPr>
            <p:ph type="sldNum" sz="quarter" idx="13"/>
          </p:nvPr>
        </p:nvSpPr>
        <p:spPr>
          <a:xfrm>
            <a:off x="7950200" y="6500813"/>
            <a:ext cx="1693863" cy="269875"/>
          </a:xfrm>
          <a:prstGeom prst="rect">
            <a:avLst/>
          </a:prstGeom>
        </p:spPr>
        <p:txBody>
          <a:bodyPr/>
          <a:lstStyle>
            <a:lvl1pPr>
              <a:defRPr/>
            </a:lvl1pPr>
          </a:lstStyle>
          <a:p>
            <a:pPr fontAlgn="base">
              <a:spcBef>
                <a:spcPct val="0"/>
              </a:spcBef>
              <a:spcAft>
                <a:spcPct val="0"/>
              </a:spcAft>
              <a:defRPr/>
            </a:pPr>
            <a:fld id="{D2DB57B0-0A2F-44B3-BF93-B94CE5DC21DC}" type="slidenum">
              <a:rPr lang="en-GB">
                <a:solidFill>
                  <a:prstClr val="black"/>
                </a:solidFill>
                <a:latin typeface="Arial" pitchFamily="34" charset="0"/>
                <a:cs typeface="Arial" pitchFamily="34" charset="0"/>
              </a:rPr>
              <a:pPr fontAlgn="base">
                <a:spcBef>
                  <a:spcPct val="0"/>
                </a:spcBef>
                <a:spcAft>
                  <a:spcPct val="0"/>
                </a:spcAft>
                <a:defRPr/>
              </a:pPr>
              <a:t>‹#›</a:t>
            </a:fld>
            <a:endParaRPr lang="en-GB" altLang="zh-SG" dirty="0">
              <a:solidFill>
                <a:prstClr val="black"/>
              </a:solidFill>
              <a:latin typeface="Arial" pitchFamily="34" charset="0"/>
              <a:cs typeface="Arial"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446088" indent="-258763">
              <a:defRPr/>
            </a:lvl2pPr>
            <a:lvl3pPr marL="620713" indent="-163513">
              <a:defRPr/>
            </a:lvl3pPr>
            <a:lvl4pPr marL="809625" indent="-188913">
              <a:defRPr/>
            </a:lvl4pPr>
            <a:lvl5pPr marL="1254125" indent="-25717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1.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63525" y="203200"/>
            <a:ext cx="6624638" cy="6540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Slide title: uses this font color (26pt)</a:t>
            </a:r>
            <a:endParaRPr lang="en-GB" smtClean="0"/>
          </a:p>
        </p:txBody>
      </p:sp>
      <p:sp>
        <p:nvSpPr>
          <p:cNvPr id="2051" name="Text Placeholder 2"/>
          <p:cNvSpPr>
            <a:spLocks noGrp="1"/>
          </p:cNvSpPr>
          <p:nvPr>
            <p:ph type="body" idx="1"/>
          </p:nvPr>
        </p:nvSpPr>
        <p:spPr bwMode="auto">
          <a:xfrm>
            <a:off x="274638" y="1243013"/>
            <a:ext cx="8396287" cy="47799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Slide copy uses this color (26pt)</a:t>
            </a:r>
          </a:p>
          <a:p>
            <a:pPr lvl="1"/>
            <a:r>
              <a:rPr lang="en-US" smtClean="0"/>
              <a:t>Bullet point level 1 (26pt)</a:t>
            </a:r>
          </a:p>
          <a:p>
            <a:pPr lvl="2"/>
            <a:r>
              <a:rPr lang="en-US" smtClean="0"/>
              <a:t>Bullet point level 2 (24pt)</a:t>
            </a:r>
          </a:p>
          <a:p>
            <a:pPr lvl="3"/>
            <a:r>
              <a:rPr lang="en-US" smtClean="0"/>
              <a:t>Bullet point level 3 (22pt)</a:t>
            </a:r>
          </a:p>
          <a:p>
            <a:pPr lvl="4"/>
            <a:r>
              <a:rPr lang="en-US" smtClean="0"/>
              <a:t>Bullet point level 4 (20pt)</a:t>
            </a:r>
            <a:endParaRPr lang="en-GB" smtClean="0"/>
          </a:p>
        </p:txBody>
      </p:sp>
      <p:sp>
        <p:nvSpPr>
          <p:cNvPr id="7" name="TextBox 6"/>
          <p:cNvSpPr txBox="1"/>
          <p:nvPr/>
        </p:nvSpPr>
        <p:spPr>
          <a:xfrm>
            <a:off x="8804275" y="6532563"/>
            <a:ext cx="338138" cy="396875"/>
          </a:xfrm>
          <a:prstGeom prst="rect">
            <a:avLst/>
          </a:prstGeom>
          <a:noFill/>
        </p:spPr>
        <p:txBody>
          <a:bodyPr>
            <a:spAutoFit/>
          </a:bodyPr>
          <a:lstStyle/>
          <a:p>
            <a:pPr algn="r">
              <a:defRPr/>
            </a:pPr>
            <a:fld id="{A913AE8A-81AA-48CD-9B25-F5219A13B00C}" type="slidenum">
              <a:rPr lang="en-US" sz="1000">
                <a:solidFill>
                  <a:srgbClr val="666666"/>
                </a:solidFill>
                <a:latin typeface="Arial" pitchFamily="34" charset="0"/>
                <a:cs typeface="Arial" pitchFamily="34" charset="0"/>
              </a:rPr>
              <a:pPr algn="r">
                <a:defRPr/>
              </a:pPr>
              <a:t>‹#›</a:t>
            </a:fld>
            <a:endParaRPr lang="en-US" sz="1000" dirty="0">
              <a:solidFill>
                <a:srgbClr val="666666"/>
              </a:solidFill>
              <a:latin typeface="Arial" pitchFamily="34" charset="0"/>
              <a:cs typeface="Arial" pitchFamily="34" charset="0"/>
            </a:endParaRPr>
          </a:p>
        </p:txBody>
      </p:sp>
      <p:sp>
        <p:nvSpPr>
          <p:cNvPr id="12" name="Rectangle 11"/>
          <p:cNvSpPr/>
          <p:nvPr/>
        </p:nvSpPr>
        <p:spPr>
          <a:xfrm>
            <a:off x="0" y="0"/>
            <a:ext cx="9144000" cy="11557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3" name="Rectangle 12"/>
          <p:cNvSpPr/>
          <p:nvPr/>
        </p:nvSpPr>
        <p:spPr>
          <a:xfrm>
            <a:off x="0" y="896938"/>
            <a:ext cx="9144000" cy="25876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2056" name="Picture 11" descr="CBN.png"/>
          <p:cNvPicPr>
            <a:picLocks noChangeAspect="1"/>
          </p:cNvPicPr>
          <p:nvPr/>
        </p:nvPicPr>
        <p:blipFill>
          <a:blip r:embed="rId11" cstate="print">
            <a:lum bright="20000" contrast="30000"/>
          </a:blip>
          <a:srcRect/>
          <a:stretch>
            <a:fillRect/>
          </a:stretch>
        </p:blipFill>
        <p:spPr bwMode="auto">
          <a:xfrm>
            <a:off x="8140700" y="204788"/>
            <a:ext cx="725488" cy="844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0" r:id="rId8"/>
    <p:sldLayoutId id="2147483701" r:id="rId9"/>
  </p:sldLayoutIdLst>
  <p:timing>
    <p:tnLst>
      <p:par>
        <p:cTn id="1" dur="indefinite" restart="never" nodeType="tmRoot"/>
      </p:par>
    </p:tnLst>
  </p:timing>
  <p:txStyles>
    <p:title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3873" y="203722"/>
            <a:ext cx="6623504" cy="654032"/>
          </a:xfrm>
          <a:prstGeom prst="rect">
            <a:avLst/>
          </a:prstGeom>
        </p:spPr>
        <p:txBody>
          <a:bodyPr vert="horz" lIns="91440" tIns="45720" rIns="91440" bIns="45720" rtlCol="0" anchor="b">
            <a:normAutofit/>
          </a:bodyPr>
          <a:lstStyle/>
          <a:p>
            <a:r>
              <a:rPr lang="en-US" dirty="0" smtClean="0"/>
              <a:t>Slide title: uses this font color (26pt)</a:t>
            </a:r>
            <a:endParaRPr lang="en-GB" dirty="0"/>
          </a:p>
        </p:txBody>
      </p:sp>
      <p:sp>
        <p:nvSpPr>
          <p:cNvPr id="3" name="Text Placeholder 2"/>
          <p:cNvSpPr>
            <a:spLocks noGrp="1"/>
          </p:cNvSpPr>
          <p:nvPr>
            <p:ph type="body" idx="1"/>
          </p:nvPr>
        </p:nvSpPr>
        <p:spPr>
          <a:xfrm>
            <a:off x="274638" y="1243359"/>
            <a:ext cx="8396287" cy="4778828"/>
          </a:xfrm>
          <a:prstGeom prst="rect">
            <a:avLst/>
          </a:prstGeom>
        </p:spPr>
        <p:txBody>
          <a:bodyPr vert="horz" lIns="0" tIns="0" rIns="0" bIns="0" rtlCol="0">
            <a:normAutofit/>
          </a:bodyPr>
          <a:lstStyle/>
          <a:p>
            <a:pPr lvl="0"/>
            <a:r>
              <a:rPr lang="en-US" dirty="0" smtClean="0"/>
              <a:t>Slide copy uses this color (26pt)</a:t>
            </a:r>
          </a:p>
          <a:p>
            <a:pPr lvl="1"/>
            <a:r>
              <a:rPr lang="en-US" dirty="0" smtClean="0"/>
              <a:t>Bullet point level 1 (26pt)</a:t>
            </a:r>
          </a:p>
          <a:p>
            <a:pPr lvl="2"/>
            <a:r>
              <a:rPr lang="en-US" dirty="0" smtClean="0"/>
              <a:t>Bullet point level 2 (24pt)</a:t>
            </a:r>
          </a:p>
          <a:p>
            <a:pPr lvl="3"/>
            <a:r>
              <a:rPr lang="en-US" dirty="0" smtClean="0"/>
              <a:t>Bullet point level 3 (22pt)</a:t>
            </a:r>
          </a:p>
          <a:p>
            <a:pPr lvl="4"/>
            <a:r>
              <a:rPr lang="en-US" dirty="0" smtClean="0"/>
              <a:t>Bullet point level 4 (20pt)</a:t>
            </a:r>
            <a:endParaRPr lang="en-GB" dirty="0"/>
          </a:p>
        </p:txBody>
      </p:sp>
      <p:sp>
        <p:nvSpPr>
          <p:cNvPr id="7" name="TextBox 6"/>
          <p:cNvSpPr txBox="1"/>
          <p:nvPr/>
        </p:nvSpPr>
        <p:spPr>
          <a:xfrm>
            <a:off x="8640098" y="6532225"/>
            <a:ext cx="339047" cy="246221"/>
          </a:xfrm>
          <a:prstGeom prst="rect">
            <a:avLst/>
          </a:prstGeom>
          <a:noFill/>
        </p:spPr>
        <p:txBody>
          <a:bodyPr wrap="square" rtlCol="0">
            <a:spAutoFit/>
          </a:bodyPr>
          <a:lstStyle/>
          <a:p>
            <a:pPr algn="r"/>
            <a:fld id="{59C0C9EA-59B6-42E9-BB58-4C2DE34B2563}" type="slidenum">
              <a:rPr lang="en-US" sz="1000">
                <a:solidFill>
                  <a:srgbClr val="666666"/>
                </a:solidFill>
                <a:latin typeface="Arial" pitchFamily="34" charset="0"/>
                <a:cs typeface="Arial" pitchFamily="34" charset="0"/>
              </a:rPr>
              <a:pPr algn="r"/>
              <a:t>‹#›</a:t>
            </a:fld>
            <a:endParaRPr lang="en-US" sz="1000" dirty="0">
              <a:solidFill>
                <a:srgbClr val="666666"/>
              </a:solidFill>
              <a:latin typeface="Arial" pitchFamily="34" charset="0"/>
              <a:cs typeface="Arial" pitchFamily="34" charset="0"/>
            </a:endParaRPr>
          </a:p>
        </p:txBody>
      </p:sp>
      <p:sp>
        <p:nvSpPr>
          <p:cNvPr id="12" name="Rectangle 11"/>
          <p:cNvSpPr/>
          <p:nvPr/>
        </p:nvSpPr>
        <p:spPr>
          <a:xfrm>
            <a:off x="0" y="0"/>
            <a:ext cx="9144000" cy="11557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896645"/>
            <a:ext cx="9144000" cy="25905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11" descr="CBN.png"/>
          <p:cNvPicPr>
            <a:picLocks noChangeAspect="1"/>
          </p:cNvPicPr>
          <p:nvPr/>
        </p:nvPicPr>
        <p:blipFill>
          <a:blip r:embed="rId10" cstate="print">
            <a:lum bright="20000" contrast="30000"/>
          </a:blip>
          <a:srcRect/>
          <a:stretch>
            <a:fillRect/>
          </a:stretch>
        </p:blipFill>
        <p:spPr bwMode="auto">
          <a:xfrm>
            <a:off x="8140892" y="204597"/>
            <a:ext cx="725296" cy="84457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Lst>
  <p:timing>
    <p:tnLst>
      <p:par>
        <p:cTn id="1" dur="indefinite" restart="never" nodeType="tmRoot"/>
      </p:par>
    </p:tnLst>
  </p:timing>
  <p:txStyles>
    <p:titleStyle>
      <a:lvl1pPr algn="l" defTabSz="914400" rtl="0" eaLnBrk="1" latinLnBrk="0" hangingPunct="1">
        <a:spcBef>
          <a:spcPct val="0"/>
        </a:spcBef>
        <a:buNone/>
        <a:defRPr sz="2600" kern="1200" baseline="0">
          <a:solidFill>
            <a:srgbClr val="008000"/>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600" kern="1200">
          <a:solidFill>
            <a:schemeClr val="tx1"/>
          </a:solidFill>
          <a:latin typeface="Arial" pitchFamily="34" charset="0"/>
          <a:ea typeface="+mn-ea"/>
          <a:cs typeface="Arial" pitchFamily="34" charset="0"/>
        </a:defRPr>
      </a:lvl1pPr>
      <a:lvl2pPr marL="270000" indent="-270000" algn="l" defTabSz="914400" rtl="0" eaLnBrk="1" latinLnBrk="0" hangingPunct="1">
        <a:spcBef>
          <a:spcPct val="20000"/>
        </a:spcBef>
        <a:buFont typeface="Arial" pitchFamily="34" charset="0"/>
        <a:buChar char="•"/>
        <a:defRPr sz="2600" kern="1200" baseline="0">
          <a:solidFill>
            <a:schemeClr val="tx1"/>
          </a:solidFill>
          <a:latin typeface="Arial" pitchFamily="34" charset="0"/>
          <a:ea typeface="+mn-ea"/>
          <a:cs typeface="Arial" pitchFamily="34" charset="0"/>
        </a:defRPr>
      </a:lvl2pPr>
      <a:lvl3pPr marL="270000" indent="-270000" algn="l" defTabSz="914400" rtl="0" eaLnBrk="1" latinLnBrk="0" hangingPunct="1">
        <a:spcBef>
          <a:spcPct val="20000"/>
        </a:spcBef>
        <a:buFont typeface="Lucida Grande"/>
        <a:buChar char="−"/>
        <a:defRPr sz="2400" kern="1200" baseline="0">
          <a:solidFill>
            <a:schemeClr val="tx1"/>
          </a:solidFill>
          <a:latin typeface="Arial" pitchFamily="34" charset="0"/>
          <a:ea typeface="+mn-ea"/>
          <a:cs typeface="Arial" pitchFamily="34" charset="0"/>
        </a:defRPr>
      </a:lvl3pPr>
      <a:lvl4pPr marL="270000" indent="-270000" algn="l" defTabSz="914400" rtl="0" eaLnBrk="1" latinLnBrk="0" hangingPunct="1">
        <a:spcBef>
          <a:spcPct val="20000"/>
        </a:spcBef>
        <a:buFont typeface="Arial" pitchFamily="34" charset="0"/>
        <a:buChar char="•"/>
        <a:defRPr sz="2200" kern="1200">
          <a:solidFill>
            <a:schemeClr val="tx1"/>
          </a:solidFill>
          <a:latin typeface="Arial" pitchFamily="34" charset="0"/>
          <a:ea typeface="+mn-ea"/>
          <a:cs typeface="Arial" pitchFamily="34" charset="0"/>
        </a:defRPr>
      </a:lvl4pPr>
      <a:lvl5pPr marL="270000" indent="-270000" algn="l" defTabSz="914400" rtl="0" eaLnBrk="1" latinLnBrk="0" hangingPunct="1">
        <a:spcBef>
          <a:spcPct val="20000"/>
        </a:spcBef>
        <a:buFont typeface="Lucida Grande"/>
        <a:buChar char="−"/>
        <a:defRPr sz="2000" kern="1200" baseline="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7.xml"/><Relationship Id="rId1" Type="http://schemas.openxmlformats.org/officeDocument/2006/relationships/tags" Target="../tags/tag3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33.xml"/><Relationship Id="rId7" Type="http://schemas.openxmlformats.org/officeDocument/2006/relationships/notesSlide" Target="../notesSlides/notesSlide4.xml"/><Relationship Id="rId2" Type="http://schemas.openxmlformats.org/officeDocument/2006/relationships/tags" Target="../tags/tag32.xml"/><Relationship Id="rId1" Type="http://schemas.openxmlformats.org/officeDocument/2006/relationships/vmlDrawing" Target="../drawings/vmlDrawing3.vml"/><Relationship Id="rId6" Type="http://schemas.openxmlformats.org/officeDocument/2006/relationships/slideLayout" Target="../slideLayouts/slideLayout9.xml"/><Relationship Id="rId11" Type="http://schemas.openxmlformats.org/officeDocument/2006/relationships/image" Target="../media/image6.jpeg"/><Relationship Id="rId5" Type="http://schemas.openxmlformats.org/officeDocument/2006/relationships/tags" Target="../tags/tag35.xml"/><Relationship Id="rId10" Type="http://schemas.openxmlformats.org/officeDocument/2006/relationships/image" Target="../media/image5.png"/><Relationship Id="rId4" Type="http://schemas.openxmlformats.org/officeDocument/2006/relationships/tags" Target="../tags/tag34.xml"/><Relationship Id="rId9" Type="http://schemas.openxmlformats.org/officeDocument/2006/relationships/image" Target="../media/image4.gif"/></Relationships>
</file>

<file path=ppt/slides/_rels/slide1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9.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6.xml"/><Relationship Id="rId1" Type="http://schemas.openxmlformats.org/officeDocument/2006/relationships/tags" Target="../tags/tag40.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notesSlide" Target="../notesSlides/notesSlide2.xml"/><Relationship Id="rId5" Type="http://schemas.openxmlformats.org/officeDocument/2006/relationships/slideLayout" Target="../slideLayouts/slideLayout17.xml"/><Relationship Id="rId4"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1.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17.xml"/><Relationship Id="rId4" Type="http://schemas.openxmlformats.org/officeDocument/2006/relationships/tags" Target="../tags/tag7.xml"/></Relationships>
</file>

<file path=ppt/slides/_rels/slide4.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18" Type="http://schemas.openxmlformats.org/officeDocument/2006/relationships/tags" Target="../tags/tag24.xml"/><Relationship Id="rId26" Type="http://schemas.openxmlformats.org/officeDocument/2006/relationships/notesSlide" Target="../notesSlides/notesSlide3.xml"/><Relationship Id="rId3" Type="http://schemas.openxmlformats.org/officeDocument/2006/relationships/tags" Target="../tags/tag9.xml"/><Relationship Id="rId21" Type="http://schemas.openxmlformats.org/officeDocument/2006/relationships/tags" Target="../tags/tag27.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slideLayout" Target="../slideLayouts/slideLayout6.xml"/><Relationship Id="rId2" Type="http://schemas.openxmlformats.org/officeDocument/2006/relationships/tags" Target="../tags/tag8.xml"/><Relationship Id="rId16" Type="http://schemas.openxmlformats.org/officeDocument/2006/relationships/tags" Target="../tags/tag22.xml"/><Relationship Id="rId20" Type="http://schemas.openxmlformats.org/officeDocument/2006/relationships/tags" Target="../tags/tag26.xml"/><Relationship Id="rId1" Type="http://schemas.openxmlformats.org/officeDocument/2006/relationships/vmlDrawing" Target="../drawings/vmlDrawing2.vml"/><Relationship Id="rId6" Type="http://schemas.openxmlformats.org/officeDocument/2006/relationships/tags" Target="../tags/tag12.xml"/><Relationship Id="rId11" Type="http://schemas.openxmlformats.org/officeDocument/2006/relationships/tags" Target="../tags/tag17.xml"/><Relationship Id="rId24" Type="http://schemas.openxmlformats.org/officeDocument/2006/relationships/tags" Target="../tags/tag30.xml"/><Relationship Id="rId5" Type="http://schemas.openxmlformats.org/officeDocument/2006/relationships/tags" Target="../tags/tag11.xml"/><Relationship Id="rId15" Type="http://schemas.openxmlformats.org/officeDocument/2006/relationships/tags" Target="../tags/tag21.xml"/><Relationship Id="rId23" Type="http://schemas.openxmlformats.org/officeDocument/2006/relationships/tags" Target="../tags/tag29.xml"/><Relationship Id="rId10" Type="http://schemas.openxmlformats.org/officeDocument/2006/relationships/tags" Target="../tags/tag16.xml"/><Relationship Id="rId19" Type="http://schemas.openxmlformats.org/officeDocument/2006/relationships/tags" Target="../tags/tag25.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25400" y="226990"/>
            <a:ext cx="9131300" cy="382610"/>
          </a:xfrm>
          <a:prstGeom prst="rect">
            <a:avLst/>
          </a:prstGeom>
        </p:spPr>
        <p:txBody>
          <a:bodyPr vert="horz" lIns="91440" tIns="45720" rIns="91440" bIns="45720" rtlCol="0" anchor="t">
            <a:noAutofit/>
          </a:bodyPr>
          <a:lstStyle/>
          <a:p>
            <a:pPr algn="ctr">
              <a:spcBef>
                <a:spcPct val="0"/>
              </a:spcBef>
              <a:defRPr/>
            </a:pPr>
            <a:r>
              <a:rPr lang="en-US" sz="2800" b="1" dirty="0" smtClean="0">
                <a:solidFill>
                  <a:srgbClr val="FFC000"/>
                </a:solidFill>
                <a:latin typeface="Arial" pitchFamily="34" charset="0"/>
                <a:cs typeface="Arial" pitchFamily="34" charset="0"/>
              </a:rPr>
              <a:t>CASH-LESS NIGERIA: THE JOURNEY SO FAR </a:t>
            </a:r>
            <a:endParaRPr lang="en-US" sz="2800" b="1" dirty="0">
              <a:solidFill>
                <a:srgbClr val="FFC000"/>
              </a:solidFill>
              <a:latin typeface="Arial" pitchFamily="34" charset="0"/>
              <a:cs typeface="Arial" pitchFamily="34" charset="0"/>
            </a:endParaRPr>
          </a:p>
        </p:txBody>
      </p:sp>
      <p:sp>
        <p:nvSpPr>
          <p:cNvPr id="7" name="Title 4"/>
          <p:cNvSpPr>
            <a:spLocks noGrp="1"/>
          </p:cNvSpPr>
          <p:nvPr>
            <p:ph type="ctrTitle"/>
          </p:nvPr>
        </p:nvSpPr>
        <p:spPr>
          <a:xfrm>
            <a:off x="771525" y="968375"/>
            <a:ext cx="7131049" cy="288926"/>
          </a:xfrm>
        </p:spPr>
        <p:txBody>
          <a:bodyPr>
            <a:normAutofit fontScale="90000"/>
          </a:bodyPr>
          <a:lstStyle/>
          <a:p>
            <a:pPr>
              <a:defRPr/>
            </a:pPr>
            <a:r>
              <a:rPr lang="en-US" sz="1800" b="1" dirty="0" smtClean="0">
                <a:solidFill>
                  <a:srgbClr val="003300"/>
                </a:solidFill>
              </a:rPr>
              <a:t>      </a:t>
            </a:r>
            <a:endParaRPr lang="en-US" sz="1800" b="1" dirty="0">
              <a:solidFill>
                <a:srgbClr val="003300"/>
              </a:solidFill>
            </a:endParaRPr>
          </a:p>
        </p:txBody>
      </p:sp>
      <p:sp>
        <p:nvSpPr>
          <p:cNvPr id="5" name="Title 5"/>
          <p:cNvSpPr txBox="1">
            <a:spLocks/>
          </p:cNvSpPr>
          <p:nvPr/>
        </p:nvSpPr>
        <p:spPr bwMode="auto">
          <a:xfrm>
            <a:off x="517525" y="5878513"/>
            <a:ext cx="8080375" cy="674687"/>
          </a:xfrm>
          <a:prstGeom prst="rect">
            <a:avLst/>
          </a:prstGeom>
          <a:noFill/>
          <a:ln w="9525">
            <a:noFill/>
            <a:miter lim="800000"/>
            <a:headEnd/>
            <a:tailEnd/>
          </a:ln>
        </p:spPr>
        <p:txBody>
          <a:bodyPr/>
          <a:lstStyle/>
          <a:p>
            <a:pPr algn="ctr" fontAlgn="base">
              <a:spcBef>
                <a:spcPct val="0"/>
              </a:spcBef>
              <a:spcAft>
                <a:spcPct val="0"/>
              </a:spcAft>
            </a:pPr>
            <a:endParaRPr lang="en-US" b="1" dirty="0">
              <a:solidFill>
                <a:srgbClr val="003300"/>
              </a:solidFill>
              <a:latin typeface="Arial" pitchFamily="34" charset="0"/>
              <a:cs typeface="Arial" pitchFamily="34" charset="0"/>
            </a:endParaRPr>
          </a:p>
          <a:p>
            <a:pPr algn="ctr" fontAlgn="base">
              <a:spcBef>
                <a:spcPct val="0"/>
              </a:spcBef>
              <a:spcAft>
                <a:spcPct val="0"/>
              </a:spcAft>
            </a:pPr>
            <a:r>
              <a:rPr lang="en-US" sz="1600" b="1" dirty="0" smtClean="0">
                <a:solidFill>
                  <a:srgbClr val="003300"/>
                </a:solidFill>
                <a:latin typeface="Arial" pitchFamily="34" charset="0"/>
                <a:cs typeface="Arial" pitchFamily="34" charset="0"/>
              </a:rPr>
              <a:t>SHARED </a:t>
            </a:r>
            <a:r>
              <a:rPr lang="en-US" sz="1600" b="1" dirty="0" smtClean="0">
                <a:solidFill>
                  <a:srgbClr val="003300"/>
                </a:solidFill>
                <a:latin typeface="Arial" pitchFamily="34" charset="0"/>
                <a:cs typeface="Arial" pitchFamily="34" charset="0"/>
              </a:rPr>
              <a:t>SERVICES OFFICE</a:t>
            </a:r>
          </a:p>
          <a:p>
            <a:pPr algn="ctr" fontAlgn="base">
              <a:spcBef>
                <a:spcPct val="0"/>
              </a:spcBef>
              <a:spcAft>
                <a:spcPct val="0"/>
              </a:spcAft>
            </a:pPr>
            <a:r>
              <a:rPr lang="en-US" sz="1600" b="1" dirty="0" smtClean="0">
                <a:solidFill>
                  <a:srgbClr val="003300"/>
                </a:solidFill>
                <a:latin typeface="Arial" pitchFamily="34" charset="0"/>
                <a:cs typeface="Arial" pitchFamily="34" charset="0"/>
              </a:rPr>
              <a:t>May 2012</a:t>
            </a:r>
            <a:endParaRPr lang="en-US" sz="2000" b="1" dirty="0">
              <a:solidFill>
                <a:srgbClr val="003300"/>
              </a:solidFill>
              <a:latin typeface="Arial" pitchFamily="34" charset="0"/>
              <a:cs typeface="Arial" pitchFamily="34" charset="0"/>
            </a:endParaRPr>
          </a:p>
        </p:txBody>
      </p:sp>
      <p:sp>
        <p:nvSpPr>
          <p:cNvPr id="2" name="TextBox 1"/>
          <p:cNvSpPr txBox="1"/>
          <p:nvPr/>
        </p:nvSpPr>
        <p:spPr>
          <a:xfrm>
            <a:off x="2590800" y="908410"/>
            <a:ext cx="3170237" cy="369332"/>
          </a:xfrm>
          <a:prstGeom prst="rect">
            <a:avLst/>
          </a:prstGeom>
          <a:noFill/>
        </p:spPr>
        <p:txBody>
          <a:bodyPr wrap="square" rtlCol="0">
            <a:spAutoFit/>
          </a:bodyPr>
          <a:lstStyle/>
          <a:p>
            <a:r>
              <a:rPr lang="en-US" b="1" dirty="0" smtClean="0">
                <a:solidFill>
                  <a:srgbClr val="1A703B"/>
                </a:solidFill>
              </a:rPr>
              <a:t>CBN Staff Engagement Session </a:t>
            </a:r>
            <a:endParaRPr lang="en-US" b="1" dirty="0">
              <a:solidFill>
                <a:srgbClr val="1A703B"/>
              </a:solidFill>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2800" b="1" dirty="0" smtClean="0">
                <a:solidFill>
                  <a:schemeClr val="bg1"/>
                </a:solidFill>
              </a:rPr>
              <a:t>The Reviewed Cash Policy</a:t>
            </a:r>
            <a:endParaRPr lang="en-US" sz="2800" b="1" dirty="0">
              <a:solidFill>
                <a:schemeClr val="bg1"/>
              </a:solidFill>
            </a:endParaRPr>
          </a:p>
        </p:txBody>
      </p:sp>
      <p:sp>
        <p:nvSpPr>
          <p:cNvPr id="5" name="Content Placeholder 2"/>
          <p:cNvSpPr txBox="1">
            <a:spLocks noGrp="1"/>
          </p:cNvSpPr>
          <p:nvPr>
            <p:ph idx="1"/>
          </p:nvPr>
        </p:nvSpPr>
        <p:spPr>
          <a:xfrm>
            <a:off x="274638" y="1243358"/>
            <a:ext cx="8396287" cy="5005041"/>
          </a:xfrm>
          <a:prstGeom prst="rect">
            <a:avLst/>
          </a:prstGeom>
        </p:spPr>
        <p:txBody>
          <a:bodyPr vert="horz" lIns="91440" tIns="45720" rIns="91440" bIns="45720" rtlCol="0">
            <a:normAutofit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000" kern="1200" baseline="0">
                <a:solidFill>
                  <a:schemeClr val="tx1"/>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1800" kern="1200">
                <a:solidFill>
                  <a:schemeClr val="tx1"/>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1"/>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400" kern="1200" baseline="0">
                <a:solidFill>
                  <a:schemeClr val="tx1"/>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en-US" sz="1800" dirty="0" smtClean="0"/>
              <a:t>CBN having </a:t>
            </a:r>
            <a:r>
              <a:rPr lang="en-US" sz="1800" dirty="0"/>
              <a:t>monitored the partial implementation </a:t>
            </a:r>
            <a:r>
              <a:rPr lang="en-US" sz="1800" dirty="0" smtClean="0"/>
              <a:t>of the Policy and following stakeholder engagement </a:t>
            </a:r>
            <a:r>
              <a:rPr lang="en-US" sz="1800" dirty="0"/>
              <a:t>on the effective implementation of the project</a:t>
            </a:r>
            <a:r>
              <a:rPr lang="en-US" sz="1800" dirty="0" smtClean="0"/>
              <a:t>, </a:t>
            </a:r>
            <a:r>
              <a:rPr lang="en-US" sz="1800" dirty="0"/>
              <a:t>decided </a:t>
            </a:r>
            <a:r>
              <a:rPr lang="en-US" sz="1800" dirty="0" smtClean="0"/>
              <a:t>to reassess </a:t>
            </a:r>
            <a:r>
              <a:rPr lang="en-US" sz="1800" dirty="0"/>
              <a:t>the policy to allow for smooth transition and </a:t>
            </a:r>
            <a:r>
              <a:rPr lang="en-US" sz="1800" dirty="0" smtClean="0"/>
              <a:t>adoption.</a:t>
            </a:r>
            <a:endParaRPr lang="en-US" sz="1800" dirty="0"/>
          </a:p>
          <a:p>
            <a:r>
              <a:rPr lang="en-US" sz="1800" dirty="0"/>
              <a:t>Consequently, the </a:t>
            </a:r>
            <a:r>
              <a:rPr lang="en-US" sz="1800" dirty="0" smtClean="0"/>
              <a:t>CBN </a:t>
            </a:r>
            <a:r>
              <a:rPr lang="en-US" sz="1800" dirty="0"/>
              <a:t>reviewed the policy </a:t>
            </a:r>
            <a:r>
              <a:rPr lang="en-US" sz="1800" dirty="0" smtClean="0"/>
              <a:t>as follows:</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Exemptions have </a:t>
            </a:r>
            <a:r>
              <a:rPr lang="en-US" sz="1800" dirty="0"/>
              <a:t>been granted to Ministries, Departments and </a:t>
            </a:r>
            <a:r>
              <a:rPr lang="en-US" sz="1800" dirty="0" smtClean="0"/>
              <a:t>Agencies(MDAs</a:t>
            </a:r>
            <a:r>
              <a:rPr lang="en-US" sz="1800" dirty="0"/>
              <a:t>) of the federal and state </a:t>
            </a:r>
            <a:r>
              <a:rPr lang="en-US" sz="1800" dirty="0" smtClean="0"/>
              <a:t>govt. </a:t>
            </a:r>
            <a:r>
              <a:rPr lang="en-US" sz="1800" dirty="0"/>
              <a:t>on lodgments for revenue collections </a:t>
            </a:r>
            <a:r>
              <a:rPr lang="en-US" sz="1800" dirty="0" smtClean="0"/>
              <a:t>accounts ONLY.</a:t>
            </a:r>
          </a:p>
          <a:p>
            <a:r>
              <a:rPr lang="en-US" sz="1800" dirty="0"/>
              <a:t>The implementation of the newly </a:t>
            </a:r>
            <a:r>
              <a:rPr lang="en-US" sz="1800" dirty="0" smtClean="0"/>
              <a:t>approved charges in </a:t>
            </a:r>
            <a:r>
              <a:rPr lang="en-US" sz="1800" dirty="0"/>
              <a:t>Lagos </a:t>
            </a:r>
            <a:r>
              <a:rPr lang="en-US" sz="1800" dirty="0" smtClean="0"/>
              <a:t>State commenced </a:t>
            </a:r>
            <a:r>
              <a:rPr lang="en-US" sz="1800" dirty="0"/>
              <a:t>on </a:t>
            </a:r>
            <a:r>
              <a:rPr lang="en-US" sz="1800" dirty="0" smtClean="0"/>
              <a:t>April 1</a:t>
            </a:r>
            <a:r>
              <a:rPr lang="en-US" sz="1800" dirty="0"/>
              <a:t>, </a:t>
            </a:r>
            <a:r>
              <a:rPr lang="en-US" sz="1800" dirty="0" smtClean="0"/>
              <a:t>2012. (charges </a:t>
            </a:r>
            <a:r>
              <a:rPr lang="en-US" sz="1800" dirty="0"/>
              <a:t>are subject to review </a:t>
            </a:r>
            <a:r>
              <a:rPr lang="en-US" sz="1800" dirty="0" smtClean="0"/>
              <a:t>every six months).</a:t>
            </a:r>
          </a:p>
          <a:p>
            <a:r>
              <a:rPr lang="en-US" sz="1800" dirty="0" smtClean="0"/>
              <a:t>The </a:t>
            </a:r>
            <a:r>
              <a:rPr lang="en-US" sz="1800" dirty="0"/>
              <a:t>roll-out of the programme in other states of the </a:t>
            </a:r>
            <a:r>
              <a:rPr lang="en-US" sz="1800" dirty="0" smtClean="0"/>
              <a:t>federation has </a:t>
            </a:r>
            <a:r>
              <a:rPr lang="en-US" sz="1800" dirty="0"/>
              <a:t>been deferred to January 1, 2013</a:t>
            </a:r>
            <a:endParaRPr lang="en-US" sz="1800" dirty="0" smtClean="0"/>
          </a:p>
        </p:txBody>
      </p:sp>
      <p:pic>
        <p:nvPicPr>
          <p:cNvPr id="1914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590800"/>
            <a:ext cx="7394575"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6084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2400" b="1" dirty="0" smtClean="0">
                <a:solidFill>
                  <a:schemeClr val="bg1"/>
                </a:solidFill>
              </a:rPr>
              <a:t>Cash Policy </a:t>
            </a:r>
            <a:r>
              <a:rPr lang="en-GB" sz="2400" b="1" dirty="0" smtClean="0">
                <a:solidFill>
                  <a:schemeClr val="bg1"/>
                </a:solidFill>
              </a:rPr>
              <a:t>Implementation Challenges</a:t>
            </a:r>
            <a:endParaRPr lang="en-US" sz="2400" b="1" dirty="0">
              <a:solidFill>
                <a:schemeClr val="bg1"/>
              </a:solidFill>
            </a:endParaRPr>
          </a:p>
        </p:txBody>
      </p:sp>
      <p:sp>
        <p:nvSpPr>
          <p:cNvPr id="5" name="Content Placeholder 2"/>
          <p:cNvSpPr>
            <a:spLocks noGrp="1"/>
          </p:cNvSpPr>
          <p:nvPr>
            <p:ph idx="1"/>
          </p:nvPr>
        </p:nvSpPr>
        <p:spPr>
          <a:xfrm>
            <a:off x="274638" y="1243358"/>
            <a:ext cx="8396287" cy="5462242"/>
          </a:xfrm>
        </p:spPr>
        <p:txBody>
          <a:bodyPr>
            <a:normAutofit fontScale="92500" lnSpcReduction="10000"/>
          </a:bodyPr>
          <a:lstStyle/>
          <a:p>
            <a:pPr marL="457200" indent="-457200">
              <a:buFont typeface="Wingdings" pitchFamily="2" charset="2"/>
              <a:buChar char="q"/>
            </a:pPr>
            <a:r>
              <a:rPr lang="en-US" dirty="0"/>
              <a:t>Lack of </a:t>
            </a:r>
            <a:r>
              <a:rPr lang="en-US" b="1" dirty="0"/>
              <a:t>understanding</a:t>
            </a:r>
            <a:r>
              <a:rPr lang="en-US" dirty="0"/>
              <a:t> of cash policy amongst the banked &amp; unbanked</a:t>
            </a:r>
          </a:p>
          <a:p>
            <a:pPr marL="457200" indent="-457200">
              <a:buFont typeface="Wingdings" pitchFamily="2" charset="2"/>
              <a:buChar char="q"/>
            </a:pPr>
            <a:r>
              <a:rPr lang="en-US" dirty="0"/>
              <a:t>Lack of </a:t>
            </a:r>
            <a:r>
              <a:rPr lang="en-US" b="1" dirty="0"/>
              <a:t>clarity</a:t>
            </a:r>
            <a:r>
              <a:rPr lang="en-US" dirty="0"/>
              <a:t> in communicating content of policy</a:t>
            </a:r>
          </a:p>
          <a:p>
            <a:pPr marL="457200" indent="-457200">
              <a:buFont typeface="Wingdings" pitchFamily="2" charset="2"/>
              <a:buChar char="q"/>
            </a:pPr>
            <a:r>
              <a:rPr lang="en-US" dirty="0" smtClean="0"/>
              <a:t>Resistance </a:t>
            </a:r>
            <a:r>
              <a:rPr lang="en-US" dirty="0"/>
              <a:t>due to prevailing </a:t>
            </a:r>
            <a:r>
              <a:rPr lang="en-US" b="1" dirty="0"/>
              <a:t>cash culture</a:t>
            </a:r>
          </a:p>
          <a:p>
            <a:pPr marL="457200" indent="-457200">
              <a:buFont typeface="Wingdings" pitchFamily="2" charset="2"/>
              <a:buChar char="q"/>
            </a:pPr>
            <a:r>
              <a:rPr lang="en-US" dirty="0" smtClean="0"/>
              <a:t>Techno-</a:t>
            </a:r>
            <a:r>
              <a:rPr lang="en-US" b="1" dirty="0" smtClean="0"/>
              <a:t>fobia</a:t>
            </a:r>
            <a:r>
              <a:rPr lang="en-US" dirty="0" smtClean="0"/>
              <a:t> (Literacy </a:t>
            </a:r>
            <a:r>
              <a:rPr lang="en-US" dirty="0"/>
              <a:t>v</a:t>
            </a:r>
            <a:r>
              <a:rPr lang="en-US" dirty="0" smtClean="0"/>
              <a:t>s Numeracy)</a:t>
            </a:r>
            <a:endParaRPr lang="en-US" dirty="0"/>
          </a:p>
          <a:p>
            <a:pPr marL="457200" indent="-457200">
              <a:buFont typeface="Wingdings" pitchFamily="2" charset="2"/>
              <a:buChar char="q"/>
            </a:pPr>
            <a:r>
              <a:rPr lang="en-US" b="1" dirty="0"/>
              <a:t>Infrastructure</a:t>
            </a:r>
            <a:r>
              <a:rPr lang="en-US" dirty="0"/>
              <a:t> Lag</a:t>
            </a:r>
          </a:p>
          <a:p>
            <a:pPr marL="457200" indent="-457200">
              <a:buFont typeface="Wingdings" pitchFamily="2" charset="2"/>
              <a:buChar char="q"/>
            </a:pPr>
            <a:r>
              <a:rPr lang="en-US" b="1" dirty="0"/>
              <a:t>Distrust</a:t>
            </a:r>
            <a:r>
              <a:rPr lang="en-US" dirty="0"/>
              <a:t> in banking system</a:t>
            </a:r>
          </a:p>
          <a:p>
            <a:pPr marL="457200" indent="-457200">
              <a:buFont typeface="Wingdings" pitchFamily="2" charset="2"/>
              <a:buChar char="q"/>
            </a:pPr>
            <a:r>
              <a:rPr lang="en-US" dirty="0" smtClean="0"/>
              <a:t>Lack of </a:t>
            </a:r>
            <a:r>
              <a:rPr lang="en-US" dirty="0" err="1" smtClean="0"/>
              <a:t>PoS</a:t>
            </a:r>
            <a:r>
              <a:rPr lang="en-US" dirty="0" smtClean="0"/>
              <a:t> at </a:t>
            </a:r>
            <a:r>
              <a:rPr lang="en-US" b="1" dirty="0" smtClean="0"/>
              <a:t>Priority Locations</a:t>
            </a:r>
          </a:p>
          <a:p>
            <a:pPr marL="457200" indent="-457200">
              <a:buFont typeface="Wingdings" pitchFamily="2" charset="2"/>
              <a:buChar char="q"/>
            </a:pPr>
            <a:r>
              <a:rPr lang="en-US" dirty="0" smtClean="0"/>
              <a:t>Custom Challenges for </a:t>
            </a:r>
            <a:r>
              <a:rPr lang="en-US" b="1" dirty="0" smtClean="0"/>
              <a:t>clearing</a:t>
            </a:r>
          </a:p>
          <a:p>
            <a:pPr marL="457200" indent="-457200">
              <a:buFont typeface="Wingdings" pitchFamily="2" charset="2"/>
              <a:buChar char="q"/>
            </a:pPr>
            <a:r>
              <a:rPr lang="en-GB" dirty="0"/>
              <a:t>Exorbitant </a:t>
            </a:r>
            <a:r>
              <a:rPr lang="en-GB" b="1" dirty="0"/>
              <a:t>bank charges </a:t>
            </a:r>
            <a:r>
              <a:rPr lang="en-GB" dirty="0"/>
              <a:t>on e-payment products</a:t>
            </a:r>
            <a:endParaRPr lang="en-US" b="1" dirty="0" smtClean="0"/>
          </a:p>
          <a:p>
            <a:pPr marL="457200" indent="-457200">
              <a:buFont typeface="Wingdings" pitchFamily="2" charset="2"/>
              <a:buChar char="q"/>
            </a:pPr>
            <a:r>
              <a:rPr lang="en-US" dirty="0"/>
              <a:t>Need for </a:t>
            </a:r>
            <a:r>
              <a:rPr lang="en-US" b="1" dirty="0" smtClean="0"/>
              <a:t>standardized pricing</a:t>
            </a:r>
            <a:r>
              <a:rPr lang="en-US" dirty="0" smtClean="0"/>
              <a:t> </a:t>
            </a:r>
            <a:r>
              <a:rPr lang="en-US" dirty="0"/>
              <a:t>to encourage usage and </a:t>
            </a:r>
            <a:r>
              <a:rPr lang="en-US" dirty="0" smtClean="0"/>
              <a:t>adoption</a:t>
            </a:r>
          </a:p>
          <a:p>
            <a:pPr marL="457200" indent="-457200">
              <a:buFont typeface="Wingdings" pitchFamily="2" charset="2"/>
              <a:buChar char="q"/>
            </a:pPr>
            <a:r>
              <a:rPr lang="en-US" dirty="0" smtClean="0"/>
              <a:t>Independent </a:t>
            </a:r>
            <a:r>
              <a:rPr lang="en-US" b="1" dirty="0" smtClean="0"/>
              <a:t>online-real-time monitoring </a:t>
            </a:r>
            <a:r>
              <a:rPr lang="en-US" dirty="0" smtClean="0"/>
              <a:t>of electronic channels uptime</a:t>
            </a:r>
            <a:endParaRPr lang="en-US" dirty="0"/>
          </a:p>
          <a:p>
            <a:pPr marL="457200" indent="-457200">
              <a:buFont typeface="Wingdings" pitchFamily="2" charset="2"/>
              <a:buChar char="q"/>
            </a:pPr>
            <a:endParaRPr lang="en-US" dirty="0"/>
          </a:p>
        </p:txBody>
      </p:sp>
    </p:spTree>
    <p:extLst>
      <p:ext uri="{BB962C8B-B14F-4D97-AF65-F5344CB8AC3E}">
        <p14:creationId xmlns:p14="http://schemas.microsoft.com/office/powerpoint/2010/main" val="2705477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noGrp="1"/>
          </p:cNvSpPr>
          <p:nvPr>
            <p:ph type="title"/>
          </p:nvPr>
        </p:nvSpPr>
        <p:spPr>
          <a:prstGeom prst="rect">
            <a:avLst/>
          </a:prstGeom>
        </p:spPr>
        <p:txBody>
          <a:bodyPr>
            <a:normAutofit/>
          </a:bodyPr>
          <a:lstStyle/>
          <a:p>
            <a:pPr marL="0" marR="0" lvl="0" indent="0" algn="l" defTabSz="914400" rtl="0" eaLnBrk="0" fontAlgn="base" latinLnBrk="0" hangingPunct="0">
              <a:lnSpc>
                <a:spcPct val="8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Consequences of Heavy</a:t>
            </a:r>
            <a:r>
              <a:rPr kumimoji="0" lang="en-US" sz="2800" b="1" i="0" u="none" strike="noStrike" kern="0" cap="none" spc="0" normalizeH="0" noProof="0" dirty="0" smtClean="0">
                <a:ln>
                  <a:noFill/>
                </a:ln>
                <a:solidFill>
                  <a:schemeClr val="bg1"/>
                </a:solidFill>
                <a:effectLst/>
                <a:uLnTx/>
                <a:uFillTx/>
                <a:latin typeface="Arial" pitchFamily="34" charset="0"/>
                <a:ea typeface="+mj-ea"/>
                <a:cs typeface="Arial" pitchFamily="34" charset="0"/>
              </a:rPr>
              <a:t> Cash Usage</a:t>
            </a:r>
            <a:endParaRPr kumimoji="0" lang="en-US" sz="2800" b="1" i="0" u="none" strike="noStrike" kern="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5" name="Rectangle 3"/>
          <p:cNvSpPr>
            <a:spLocks noGrp="1" noChangeArrowheads="1"/>
          </p:cNvSpPr>
          <p:nvPr>
            <p:ph idx="1"/>
            <p:custDataLst>
              <p:tags r:id="rId1"/>
            </p:custDataLst>
          </p:nvPr>
        </p:nvSpPr>
        <p:spPr bwMode="gray">
          <a:xfrm>
            <a:off x="274638" y="1243359"/>
            <a:ext cx="8396287" cy="1200329"/>
          </a:xfrm>
          <a:prstGeom prst="rect">
            <a:avLst/>
          </a:prstGeom>
          <a:noFill/>
          <a:ln w="9525">
            <a:noFill/>
            <a:miter lim="800000"/>
            <a:headEnd/>
            <a:tailEnd/>
          </a:ln>
        </p:spPr>
        <p:txBody>
          <a:bodyPr wrap="square" lIns="0" tIns="0" rIns="0" bIns="0">
            <a:spAutoFit/>
          </a:bodyPr>
          <a:lstStyle/>
          <a:p>
            <a:pPr marL="0" lvl="1" indent="0" algn="l" defTabSz="895350">
              <a:buSzPct val="120000"/>
              <a:buNone/>
            </a:pPr>
            <a:r>
              <a:rPr lang="en-GB" dirty="0" smtClean="0">
                <a:latin typeface="Arial" pitchFamily="34" charset="0"/>
                <a:cs typeface="Arial" pitchFamily="34" charset="0"/>
              </a:rPr>
              <a:t>Cash is an integral element that fuels several vices in Nigeria, alternative payment channels will have considerable positive consequences on the economy.</a:t>
            </a:r>
            <a:endParaRPr lang="en-US" dirty="0">
              <a:latin typeface="Arial" pitchFamily="34" charset="0"/>
              <a:cs typeface="Arial" pitchFamily="34" charset="0"/>
            </a:endParaRPr>
          </a:p>
        </p:txBody>
      </p:sp>
      <p:grpSp>
        <p:nvGrpSpPr>
          <p:cNvPr id="6" name="Group 5"/>
          <p:cNvGrpSpPr/>
          <p:nvPr/>
        </p:nvGrpSpPr>
        <p:grpSpPr>
          <a:xfrm>
            <a:off x="152400" y="2362200"/>
            <a:ext cx="9220200" cy="4953000"/>
            <a:chOff x="571500" y="1752600"/>
            <a:chExt cx="8648700" cy="5105400"/>
          </a:xfrm>
        </p:grpSpPr>
        <p:graphicFrame>
          <p:nvGraphicFramePr>
            <p:cNvPr id="7" name="Diagram 6"/>
            <p:cNvGraphicFramePr/>
            <p:nvPr>
              <p:extLst>
                <p:ext uri="{D42A27DB-BD31-4B8C-83A1-F6EECF244321}">
                  <p14:modId xmlns:p14="http://schemas.microsoft.com/office/powerpoint/2010/main" val="1877740233"/>
                </p:ext>
              </p:extLst>
            </p:nvPr>
          </p:nvGraphicFramePr>
          <p:xfrm>
            <a:off x="571500" y="1752600"/>
            <a:ext cx="86487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Arrow Connector 7"/>
            <p:cNvCxnSpPr/>
            <p:nvPr/>
          </p:nvCxnSpPr>
          <p:spPr bwMode="auto">
            <a:xfrm flipH="1">
              <a:off x="1524000" y="2590800"/>
              <a:ext cx="2895600" cy="914400"/>
            </a:xfrm>
            <a:prstGeom prst="straightConnector1">
              <a:avLst/>
            </a:prstGeom>
            <a:noFill/>
            <a:ln w="9525" cap="flat" cmpd="sng" algn="ctr">
              <a:solidFill>
                <a:srgbClr val="94C600"/>
              </a:solidFill>
              <a:prstDash val="solid"/>
              <a:headEnd type="none" w="med" len="med"/>
              <a:tailEnd type="arrow"/>
            </a:ln>
            <a:effectLst/>
          </p:spPr>
        </p:cxnSp>
        <p:cxnSp>
          <p:nvCxnSpPr>
            <p:cNvPr id="9" name="Straight Arrow Connector 8"/>
            <p:cNvCxnSpPr/>
            <p:nvPr/>
          </p:nvCxnSpPr>
          <p:spPr bwMode="auto">
            <a:xfrm>
              <a:off x="4966138" y="2655332"/>
              <a:ext cx="2730062" cy="849868"/>
            </a:xfrm>
            <a:prstGeom prst="straightConnector1">
              <a:avLst/>
            </a:prstGeom>
            <a:noFill/>
            <a:ln w="9525" cap="flat" cmpd="sng" algn="ctr">
              <a:solidFill>
                <a:srgbClr val="94C600"/>
              </a:solidFill>
              <a:prstDash val="solid"/>
              <a:headEnd type="none" w="med" len="med"/>
              <a:tailEnd type="arrow"/>
            </a:ln>
            <a:effectLst/>
          </p:spPr>
        </p:cxnSp>
        <p:cxnSp>
          <p:nvCxnSpPr>
            <p:cNvPr id="10" name="Straight Arrow Connector 9"/>
            <p:cNvCxnSpPr/>
            <p:nvPr/>
          </p:nvCxnSpPr>
          <p:spPr bwMode="auto">
            <a:xfrm flipH="1">
              <a:off x="2696570" y="2590800"/>
              <a:ext cx="1799230" cy="914400"/>
            </a:xfrm>
            <a:prstGeom prst="straightConnector1">
              <a:avLst/>
            </a:prstGeom>
            <a:noFill/>
            <a:ln w="9525" cap="flat" cmpd="sng" algn="ctr">
              <a:solidFill>
                <a:srgbClr val="94C600"/>
              </a:solidFill>
              <a:prstDash val="solid"/>
              <a:headEnd type="none" w="med" len="med"/>
              <a:tailEnd type="arrow"/>
            </a:ln>
            <a:effectLst/>
          </p:spPr>
        </p:cxnSp>
        <p:cxnSp>
          <p:nvCxnSpPr>
            <p:cNvPr id="11" name="Straight Arrow Connector 10"/>
            <p:cNvCxnSpPr/>
            <p:nvPr/>
          </p:nvCxnSpPr>
          <p:spPr bwMode="auto">
            <a:xfrm flipH="1">
              <a:off x="3695700" y="2655332"/>
              <a:ext cx="800100" cy="849868"/>
            </a:xfrm>
            <a:prstGeom prst="straightConnector1">
              <a:avLst/>
            </a:prstGeom>
            <a:noFill/>
            <a:ln w="9525" cap="flat" cmpd="sng" algn="ctr">
              <a:solidFill>
                <a:srgbClr val="94C600"/>
              </a:solidFill>
              <a:prstDash val="solid"/>
              <a:headEnd type="none" w="med" len="med"/>
              <a:tailEnd type="arrow"/>
            </a:ln>
            <a:effectLst/>
          </p:spPr>
        </p:cxnSp>
        <p:cxnSp>
          <p:nvCxnSpPr>
            <p:cNvPr id="12" name="Straight Arrow Connector 11"/>
            <p:cNvCxnSpPr/>
            <p:nvPr/>
          </p:nvCxnSpPr>
          <p:spPr bwMode="auto">
            <a:xfrm>
              <a:off x="4781550" y="2655332"/>
              <a:ext cx="1708588" cy="849868"/>
            </a:xfrm>
            <a:prstGeom prst="straightConnector1">
              <a:avLst/>
            </a:prstGeom>
            <a:noFill/>
            <a:ln w="9525" cap="flat" cmpd="sng" algn="ctr">
              <a:solidFill>
                <a:srgbClr val="94C600"/>
              </a:solidFill>
              <a:prstDash val="solid"/>
              <a:headEnd type="none" w="med" len="med"/>
              <a:tailEnd type="arrow"/>
            </a:ln>
            <a:effectLst/>
          </p:spPr>
        </p:cxnSp>
        <p:cxnSp>
          <p:nvCxnSpPr>
            <p:cNvPr id="13" name="Straight Arrow Connector 12"/>
            <p:cNvCxnSpPr/>
            <p:nvPr/>
          </p:nvCxnSpPr>
          <p:spPr bwMode="auto">
            <a:xfrm>
              <a:off x="4705350" y="2655332"/>
              <a:ext cx="704850" cy="849868"/>
            </a:xfrm>
            <a:prstGeom prst="straightConnector1">
              <a:avLst/>
            </a:prstGeom>
            <a:noFill/>
            <a:ln w="9525" cap="flat" cmpd="sng" algn="ctr">
              <a:solidFill>
                <a:srgbClr val="94C600"/>
              </a:solidFill>
              <a:prstDash val="solid"/>
              <a:headEnd type="none" w="med" len="med"/>
              <a:tailEnd type="arrow"/>
            </a:ln>
            <a:effectLst/>
          </p:spPr>
        </p:cxnSp>
        <p:cxnSp>
          <p:nvCxnSpPr>
            <p:cNvPr id="14" name="Straight Arrow Connector 13"/>
            <p:cNvCxnSpPr/>
            <p:nvPr/>
          </p:nvCxnSpPr>
          <p:spPr bwMode="auto">
            <a:xfrm>
              <a:off x="4591050" y="2579132"/>
              <a:ext cx="0" cy="1002268"/>
            </a:xfrm>
            <a:prstGeom prst="straightConnector1">
              <a:avLst/>
            </a:prstGeom>
            <a:noFill/>
            <a:ln w="9525" cap="flat" cmpd="sng" algn="ctr">
              <a:solidFill>
                <a:srgbClr val="94C600"/>
              </a:solidFill>
              <a:prstDash val="solid"/>
              <a:headEnd type="none" w="med" len="med"/>
              <a:tailEnd type="arrow"/>
            </a:ln>
            <a:effectLst/>
          </p:spPr>
        </p:cxnSp>
        <p:sp>
          <p:nvSpPr>
            <p:cNvPr id="15" name="TextBox 14"/>
            <p:cNvSpPr txBox="1"/>
            <p:nvPr/>
          </p:nvSpPr>
          <p:spPr>
            <a:xfrm>
              <a:off x="4114800" y="2450068"/>
              <a:ext cx="952500" cy="369332"/>
            </a:xfrm>
            <a:prstGeom prst="rect">
              <a:avLst/>
            </a:prstGeom>
            <a:solidFill>
              <a:srgbClr val="92D050"/>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94C600">
                  <a:shade val="30000"/>
                </a:srgbClr>
              </a:contourClr>
            </a:sp3d>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latin typeface="Century Gothic"/>
                  <a:ea typeface="+mn-ea"/>
                  <a:cs typeface="+mn-cs"/>
                </a:rPr>
                <a:t>CASH</a:t>
              </a:r>
              <a:endParaRPr kumimoji="0" lang="en-US" sz="1800" b="1" i="0" u="none" strike="noStrike" kern="0" cap="none" spc="0" normalizeH="0" baseline="0" noProof="0" dirty="0">
                <a:ln>
                  <a:noFill/>
                </a:ln>
                <a:solidFill>
                  <a:sysClr val="windowText" lastClr="000000"/>
                </a:solidFill>
                <a:effectLst/>
                <a:uLnTx/>
                <a:uFillTx/>
                <a:latin typeface="Century Gothic"/>
                <a:ea typeface="+mn-ea"/>
                <a:cs typeface="+mn-cs"/>
              </a:endParaRPr>
            </a:p>
          </p:txBody>
        </p:sp>
      </p:grpSp>
    </p:spTree>
    <p:extLst>
      <p:ext uri="{BB962C8B-B14F-4D97-AF65-F5344CB8AC3E}">
        <p14:creationId xmlns:p14="http://schemas.microsoft.com/office/powerpoint/2010/main" val="290744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Benefits of the cash policy</a:t>
            </a:r>
            <a:endParaRPr lang="en-US" b="1" dirty="0">
              <a:solidFill>
                <a:schemeClr val="bg1"/>
              </a:solidFill>
            </a:endParaRPr>
          </a:p>
        </p:txBody>
      </p:sp>
      <p:sp>
        <p:nvSpPr>
          <p:cNvPr id="3" name="Content Placeholder 2"/>
          <p:cNvSpPr>
            <a:spLocks noGrp="1"/>
          </p:cNvSpPr>
          <p:nvPr>
            <p:ph idx="1"/>
          </p:nvPr>
        </p:nvSpPr>
        <p:spPr/>
        <p:txBody>
          <a:bodyPr/>
          <a:lstStyle/>
          <a:p>
            <a:pPr marL="457200" indent="-457200">
              <a:buFont typeface="Arial" pitchFamily="34" charset="0"/>
              <a:buChar char="•"/>
            </a:pPr>
            <a:r>
              <a:rPr lang="en-US" dirty="0" smtClean="0"/>
              <a:t>To meet the Vision 20:20 initiative </a:t>
            </a:r>
          </a:p>
          <a:p>
            <a:pPr marL="457200" indent="-457200">
              <a:buFont typeface="Arial" pitchFamily="34" charset="0"/>
              <a:buChar char="•"/>
            </a:pPr>
            <a:r>
              <a:rPr lang="en-US" dirty="0" smtClean="0"/>
              <a:t>To modernize the nations financial system </a:t>
            </a:r>
          </a:p>
          <a:p>
            <a:pPr marL="457200" indent="-457200">
              <a:buFont typeface="Arial" pitchFamily="34" charset="0"/>
              <a:buChar char="•"/>
            </a:pPr>
            <a:r>
              <a:rPr lang="en-US" dirty="0" smtClean="0"/>
              <a:t>Facilitate the growth of e-commerce </a:t>
            </a:r>
          </a:p>
          <a:p>
            <a:pPr marL="457200" indent="-457200">
              <a:buFont typeface="Arial" pitchFamily="34" charset="0"/>
              <a:buChar char="•"/>
            </a:pPr>
            <a:r>
              <a:rPr lang="en-US" dirty="0" smtClean="0"/>
              <a:t>Reduce the cost of cash management and processing </a:t>
            </a:r>
          </a:p>
          <a:p>
            <a:pPr marL="457200" indent="-457200">
              <a:buFont typeface="Arial" pitchFamily="34" charset="0"/>
              <a:buChar char="•"/>
            </a:pPr>
            <a:r>
              <a:rPr lang="en-US" dirty="0" smtClean="0"/>
              <a:t>Reduce the cost of banking service to the customer</a:t>
            </a:r>
          </a:p>
          <a:p>
            <a:pPr marL="457200" indent="-457200">
              <a:buFont typeface="Arial" pitchFamily="34" charset="0"/>
              <a:buChar char="•"/>
            </a:pPr>
            <a:r>
              <a:rPr lang="en-US" dirty="0" smtClean="0"/>
              <a:t>Massive reduction in corruption and cash-related crimes</a:t>
            </a:r>
          </a:p>
          <a:p>
            <a:pPr marL="457200" indent="-457200">
              <a:buFont typeface="Arial" pitchFamily="34" charset="0"/>
              <a:buChar char="•"/>
            </a:pPr>
            <a:r>
              <a:rPr lang="en-US" dirty="0" smtClean="0"/>
              <a:t>Greater access to world-class financial services </a:t>
            </a:r>
          </a:p>
          <a:p>
            <a:pPr marL="457200" indent="-457200">
              <a:buFont typeface="Arial" pitchFamily="34" charset="0"/>
              <a:buChar char="•"/>
            </a:pPr>
            <a:r>
              <a:rPr lang="en-US" dirty="0" smtClean="0"/>
              <a:t>Effectively drive financial inclusion for the un-banked in the society.</a:t>
            </a:r>
            <a:endParaRPr lang="en-US" dirty="0"/>
          </a:p>
        </p:txBody>
      </p:sp>
    </p:spTree>
    <p:extLst>
      <p:ext uri="{BB962C8B-B14F-4D97-AF65-F5344CB8AC3E}">
        <p14:creationId xmlns:p14="http://schemas.microsoft.com/office/powerpoint/2010/main" val="2869622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63873" y="203722"/>
            <a:ext cx="6623504" cy="654032"/>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200" b="1" kern="0" dirty="0" smtClean="0">
                <a:solidFill>
                  <a:schemeClr val="bg1"/>
                </a:solidFill>
              </a:rPr>
              <a:t>Benefits for stakeholders</a:t>
            </a:r>
            <a:endParaRPr kumimoji="0" lang="en-US" sz="3200" b="1" i="0" u="none" strike="noStrike" kern="0" cap="none" spc="0" normalizeH="0" baseline="0" noProof="0" dirty="0">
              <a:ln>
                <a:noFill/>
              </a:ln>
              <a:solidFill>
                <a:schemeClr val="bg1"/>
              </a:solidFill>
              <a:effectLst/>
              <a:uLnTx/>
              <a:uFillTx/>
            </a:endParaRPr>
          </a:p>
        </p:txBody>
      </p:sp>
      <p:sp>
        <p:nvSpPr>
          <p:cNvPr id="5" name="Content Placeholder 2"/>
          <p:cNvSpPr>
            <a:spLocks noGrp="1"/>
          </p:cNvSpPr>
          <p:nvPr>
            <p:ph idx="1"/>
          </p:nvPr>
        </p:nvSpPr>
        <p:spPr>
          <a:xfrm>
            <a:off x="211576" y="1196062"/>
            <a:ext cx="8551424" cy="5433338"/>
          </a:xfrm>
        </p:spPr>
        <p:txBody>
          <a:bodyPr>
            <a:normAutofit fontScale="77500" lnSpcReduction="20000"/>
          </a:bodyPr>
          <a:lstStyle/>
          <a:p>
            <a:pPr marL="68580" indent="0">
              <a:buNone/>
            </a:pPr>
            <a:r>
              <a:rPr lang="en-US" dirty="0"/>
              <a:t>A variety of benefits are expected to be derived by various stakeholders from an increased utilization of e-payment systems. These include</a:t>
            </a:r>
            <a:r>
              <a:rPr lang="en-US" dirty="0" smtClean="0"/>
              <a:t>:</a:t>
            </a:r>
          </a:p>
          <a:p>
            <a:r>
              <a:rPr lang="en-US" b="1" dirty="0"/>
              <a:t>For </a:t>
            </a:r>
            <a:r>
              <a:rPr lang="en-US" b="1" dirty="0" smtClean="0"/>
              <a:t>Government</a:t>
            </a:r>
            <a:r>
              <a:rPr lang="en-US" dirty="0" smtClean="0"/>
              <a:t>:</a:t>
            </a:r>
          </a:p>
          <a:p>
            <a:pPr lvl="1"/>
            <a:r>
              <a:rPr lang="en-US" dirty="0" smtClean="0"/>
              <a:t>Firmer grip on Monetary Policy, and its attendant effect on Inflation and economic stability;</a:t>
            </a:r>
          </a:p>
          <a:p>
            <a:pPr lvl="1"/>
            <a:r>
              <a:rPr lang="en-US" dirty="0" smtClean="0"/>
              <a:t>Increased / transparent </a:t>
            </a:r>
            <a:r>
              <a:rPr lang="en-US" dirty="0"/>
              <a:t>tax </a:t>
            </a:r>
            <a:r>
              <a:rPr lang="en-US" dirty="0" smtClean="0"/>
              <a:t>collection; </a:t>
            </a:r>
          </a:p>
          <a:p>
            <a:pPr lvl="1"/>
            <a:r>
              <a:rPr lang="en-US" dirty="0" smtClean="0"/>
              <a:t>greater </a:t>
            </a:r>
            <a:r>
              <a:rPr lang="en-US" dirty="0"/>
              <a:t>financial inclusion; </a:t>
            </a:r>
            <a:endParaRPr lang="en-US" dirty="0" smtClean="0"/>
          </a:p>
          <a:p>
            <a:pPr lvl="1"/>
            <a:r>
              <a:rPr lang="en-US" dirty="0" smtClean="0"/>
              <a:t>Increased </a:t>
            </a:r>
            <a:r>
              <a:rPr lang="en-US" dirty="0"/>
              <a:t>economic </a:t>
            </a:r>
            <a:r>
              <a:rPr lang="en-US" dirty="0" smtClean="0"/>
              <a:t>development</a:t>
            </a:r>
            <a:r>
              <a:rPr lang="en-US" dirty="0"/>
              <a:t>;</a:t>
            </a:r>
            <a:endParaRPr lang="en-US" dirty="0" smtClean="0"/>
          </a:p>
          <a:p>
            <a:r>
              <a:rPr lang="en-US" b="1" dirty="0" smtClean="0"/>
              <a:t>For </a:t>
            </a:r>
            <a:r>
              <a:rPr lang="en-US" b="1" dirty="0"/>
              <a:t>Corporations</a:t>
            </a:r>
            <a:r>
              <a:rPr lang="en-US" dirty="0"/>
              <a:t>: </a:t>
            </a:r>
            <a:endParaRPr lang="en-US" dirty="0" smtClean="0"/>
          </a:p>
          <a:p>
            <a:pPr lvl="1"/>
            <a:r>
              <a:rPr lang="en-US" dirty="0" smtClean="0"/>
              <a:t>Faster </a:t>
            </a:r>
            <a:r>
              <a:rPr lang="en-US" dirty="0"/>
              <a:t>access to capital; </a:t>
            </a:r>
            <a:endParaRPr lang="en-US" dirty="0" smtClean="0"/>
          </a:p>
          <a:p>
            <a:pPr lvl="1"/>
            <a:r>
              <a:rPr lang="en-US" dirty="0" smtClean="0"/>
              <a:t>Reduced </a:t>
            </a:r>
            <a:r>
              <a:rPr lang="en-US" dirty="0"/>
              <a:t>revenue leakage; and </a:t>
            </a:r>
            <a:endParaRPr lang="en-US" dirty="0" smtClean="0"/>
          </a:p>
          <a:p>
            <a:pPr lvl="1"/>
            <a:r>
              <a:rPr lang="en-US" dirty="0" smtClean="0"/>
              <a:t>Reduced </a:t>
            </a:r>
            <a:r>
              <a:rPr lang="en-US" dirty="0"/>
              <a:t>cash handling costs. </a:t>
            </a:r>
          </a:p>
          <a:p>
            <a:r>
              <a:rPr lang="en-US" b="1" dirty="0" smtClean="0"/>
              <a:t>For CBN Staff</a:t>
            </a:r>
            <a:r>
              <a:rPr lang="en-US" dirty="0" smtClean="0"/>
              <a:t>: </a:t>
            </a:r>
          </a:p>
          <a:p>
            <a:pPr lvl="1"/>
            <a:r>
              <a:rPr lang="en-US" dirty="0" smtClean="0"/>
              <a:t>Increased </a:t>
            </a:r>
            <a:r>
              <a:rPr lang="en-US" dirty="0"/>
              <a:t>convenience; </a:t>
            </a:r>
            <a:endParaRPr lang="en-US" dirty="0" smtClean="0"/>
          </a:p>
          <a:p>
            <a:pPr lvl="1"/>
            <a:r>
              <a:rPr lang="en-US" dirty="0" smtClean="0"/>
              <a:t>more </a:t>
            </a:r>
            <a:r>
              <a:rPr lang="en-US" dirty="0"/>
              <a:t>service options; </a:t>
            </a:r>
            <a:endParaRPr lang="en-US" dirty="0" smtClean="0"/>
          </a:p>
          <a:p>
            <a:pPr lvl="1"/>
            <a:r>
              <a:rPr lang="en-US" dirty="0" smtClean="0"/>
              <a:t>reduced </a:t>
            </a:r>
            <a:r>
              <a:rPr lang="en-US" dirty="0"/>
              <a:t>risk of cash-related crimes; </a:t>
            </a:r>
            <a:endParaRPr lang="en-US" dirty="0" smtClean="0"/>
          </a:p>
          <a:p>
            <a:pPr lvl="1"/>
            <a:r>
              <a:rPr lang="en-US" dirty="0" smtClean="0"/>
              <a:t>cheaper </a:t>
            </a:r>
            <a:r>
              <a:rPr lang="en-US" dirty="0"/>
              <a:t>access to (out-of-branch) banking services and access to credit. </a:t>
            </a:r>
            <a:endParaRPr lang="en-US" dirty="0" smtClean="0"/>
          </a:p>
          <a:p>
            <a:pPr lvl="1"/>
            <a:r>
              <a:rPr lang="en-US" dirty="0" smtClean="0"/>
              <a:t>Safety of life and property.</a:t>
            </a:r>
            <a:endParaRPr lang="en-US" dirty="0"/>
          </a:p>
          <a:p>
            <a:endParaRPr lang="en-US" dirty="0"/>
          </a:p>
        </p:txBody>
      </p:sp>
    </p:spTree>
    <p:extLst>
      <p:ext uri="{BB962C8B-B14F-4D97-AF65-F5344CB8AC3E}">
        <p14:creationId xmlns:p14="http://schemas.microsoft.com/office/powerpoint/2010/main" val="489953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6231" name="Rectangle 7" hidden="1"/>
          <p:cNvGraphicFramePr>
            <a:graphicFrameLocks/>
          </p:cNvGraphicFramePr>
          <p:nvPr>
            <p:custDataLst>
              <p:tags r:id="rId2"/>
            </p:custDataLst>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190486" name="think-cell Slide" r:id="rId8" imgW="0" imgH="0" progId="">
                  <p:embed/>
                </p:oleObj>
              </mc:Choice>
              <mc:Fallback>
                <p:oleObj name="think-cell Slide" r:id="rId8"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gray">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5"/>
          <p:cNvSpPr txBox="1">
            <a:spLocks noChangeArrowheads="1"/>
          </p:cNvSpPr>
          <p:nvPr>
            <p:custDataLst>
              <p:tags r:id="rId3"/>
            </p:custDataLst>
          </p:nvPr>
        </p:nvSpPr>
        <p:spPr bwMode="gray">
          <a:xfrm>
            <a:off x="54591" y="304800"/>
            <a:ext cx="84582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80000"/>
              </a:lnSpc>
              <a:spcBef>
                <a:spcPct val="0"/>
              </a:spcBef>
              <a:spcAft>
                <a:spcPct val="0"/>
              </a:spcAft>
              <a:buClrTx/>
              <a:buSzTx/>
              <a:buFontTx/>
              <a:buNone/>
              <a:tabLst/>
              <a:defRPr/>
            </a:pPr>
            <a:r>
              <a:rPr lang="en-US" sz="2200" b="1" kern="0" dirty="0" smtClean="0">
                <a:solidFill>
                  <a:schemeClr val="bg1"/>
                </a:solidFill>
                <a:latin typeface="Arial" pitchFamily="34" charset="0"/>
                <a:ea typeface="+mj-ea"/>
                <a:cs typeface="Arial" pitchFamily="34" charset="0"/>
              </a:rPr>
              <a:t>Alternatives to cash have been made available in Lagos and work is on to drive for the entire nation </a:t>
            </a:r>
            <a:r>
              <a:rPr kumimoji="0" lang="en-US" sz="2200" b="1" i="0" u="none" strike="noStrike" kern="0" cap="none" spc="0" normalizeH="0" noProof="0" dirty="0" smtClean="0">
                <a:ln>
                  <a:noFill/>
                </a:ln>
                <a:solidFill>
                  <a:schemeClr val="bg1"/>
                </a:solidFill>
                <a:effectLst/>
                <a:uLnTx/>
                <a:uFillTx/>
                <a:latin typeface="Arial" pitchFamily="34" charset="0"/>
                <a:ea typeface="+mj-ea"/>
                <a:cs typeface="Arial" pitchFamily="34" charset="0"/>
              </a:rPr>
              <a:t>for both  retail and wholesale cash users</a:t>
            </a:r>
            <a:endParaRPr kumimoji="0" lang="en-GB" sz="2200" b="1" i="0" u="none" strike="noStrike" kern="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13" name="Rectangle 12"/>
          <p:cNvSpPr/>
          <p:nvPr/>
        </p:nvSpPr>
        <p:spPr>
          <a:xfrm>
            <a:off x="0" y="6324600"/>
            <a:ext cx="58674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4" name="Rectangle 3"/>
          <p:cNvSpPr>
            <a:spLocks noChangeArrowheads="1"/>
          </p:cNvSpPr>
          <p:nvPr>
            <p:custDataLst>
              <p:tags r:id="rId4"/>
            </p:custDataLst>
          </p:nvPr>
        </p:nvSpPr>
        <p:spPr bwMode="gray">
          <a:xfrm>
            <a:off x="228600" y="1219200"/>
            <a:ext cx="8686800" cy="615553"/>
          </a:xfrm>
          <a:prstGeom prst="rect">
            <a:avLst/>
          </a:prstGeom>
          <a:noFill/>
          <a:ln w="9525">
            <a:noFill/>
            <a:miter lim="800000"/>
            <a:headEnd/>
            <a:tailEnd/>
          </a:ln>
        </p:spPr>
        <p:txBody>
          <a:bodyPr wrap="square" lIns="0" tIns="0" rIns="0" bIns="0">
            <a:spAutoFit/>
          </a:bodyPr>
          <a:lstStyle/>
          <a:p>
            <a:pPr marL="144463" lvl="1" indent="-142875" algn="l" defTabSz="895350">
              <a:buSzPct val="120000"/>
            </a:pPr>
            <a:r>
              <a:rPr lang="en-GB" sz="2000" b="1" dirty="0" smtClean="0">
                <a:solidFill>
                  <a:srgbClr val="000000"/>
                </a:solidFill>
                <a:latin typeface="Arial" pitchFamily="34" charset="0"/>
                <a:cs typeface="Arial" pitchFamily="34" charset="0"/>
              </a:rPr>
              <a:t>CBN working with industry stakeholders have increased the alternative channel penetration, functionality, and ease-of-use</a:t>
            </a:r>
            <a:endParaRPr lang="en-US" sz="2000" b="1" dirty="0">
              <a:solidFill>
                <a:srgbClr val="000000"/>
              </a:solidFill>
              <a:latin typeface="Arial" pitchFamily="34" charset="0"/>
              <a:cs typeface="Arial" pitchFamily="34" charset="0"/>
            </a:endParaRPr>
          </a:p>
        </p:txBody>
      </p:sp>
      <p:sp>
        <p:nvSpPr>
          <p:cNvPr id="15" name="Rectangle 3"/>
          <p:cNvSpPr>
            <a:spLocks noChangeArrowheads="1"/>
          </p:cNvSpPr>
          <p:nvPr>
            <p:custDataLst>
              <p:tags r:id="rId5"/>
            </p:custDataLst>
          </p:nvPr>
        </p:nvSpPr>
        <p:spPr bwMode="gray">
          <a:xfrm>
            <a:off x="228600" y="1763453"/>
            <a:ext cx="7696200" cy="4745915"/>
          </a:xfrm>
          <a:prstGeom prst="rect">
            <a:avLst/>
          </a:prstGeom>
          <a:noFill/>
          <a:ln w="9525">
            <a:noFill/>
            <a:miter lim="800000"/>
            <a:headEnd/>
            <a:tailEnd/>
          </a:ln>
        </p:spPr>
        <p:txBody>
          <a:bodyPr wrap="square" lIns="0" tIns="0" rIns="0" bIns="0">
            <a:spAutoFit/>
          </a:bodyPr>
          <a:lstStyle/>
          <a:p>
            <a:pPr marL="144463" lvl="1" indent="-142875" algn="l" defTabSz="895350">
              <a:spcAft>
                <a:spcPct val="30000"/>
              </a:spcAft>
              <a:buSzPct val="120000"/>
            </a:pPr>
            <a:endParaRPr lang="en-US" dirty="0" smtClean="0">
              <a:solidFill>
                <a:srgbClr val="000000"/>
              </a:solidFill>
              <a:latin typeface="Arial" pitchFamily="34" charset="0"/>
              <a:cs typeface="Arial" pitchFamily="34" charset="0"/>
            </a:endParaRPr>
          </a:p>
          <a:p>
            <a:pPr marL="144463" lvl="1" indent="-142875" algn="l" defTabSz="895350">
              <a:spcAft>
                <a:spcPct val="30000"/>
              </a:spcAft>
              <a:buSzPct val="120000"/>
              <a:buFontTx/>
              <a:buChar char="•"/>
            </a:pPr>
            <a:r>
              <a:rPr lang="en-US" b="1" dirty="0" smtClean="0">
                <a:solidFill>
                  <a:srgbClr val="000000"/>
                </a:solidFill>
                <a:latin typeface="Arial" pitchFamily="34" charset="0"/>
                <a:cs typeface="Arial" pitchFamily="34" charset="0"/>
              </a:rPr>
              <a:t>Point-Of-Sale Systems: </a:t>
            </a:r>
            <a:r>
              <a:rPr lang="en-US" dirty="0" smtClean="0">
                <a:solidFill>
                  <a:srgbClr val="000000"/>
                </a:solidFill>
                <a:latin typeface="Arial" pitchFamily="34" charset="0"/>
                <a:cs typeface="Arial" pitchFamily="34" charset="0"/>
              </a:rPr>
              <a:t>Card Neutral (Interoperability); Improved Connectivity; Greater reach/deployment, T+1 settlement</a:t>
            </a:r>
          </a:p>
          <a:p>
            <a:pPr marL="144463" lvl="1" indent="-142875" algn="l" defTabSz="895350">
              <a:spcAft>
                <a:spcPct val="30000"/>
              </a:spcAft>
              <a:buSzPct val="120000"/>
              <a:buFontTx/>
              <a:buChar char="•"/>
            </a:pPr>
            <a:endParaRPr lang="en-US" sz="1200" b="1" dirty="0" smtClean="0">
              <a:solidFill>
                <a:srgbClr val="000000"/>
              </a:solidFill>
              <a:latin typeface="Arial" pitchFamily="34" charset="0"/>
              <a:cs typeface="Arial" pitchFamily="34" charset="0"/>
            </a:endParaRPr>
          </a:p>
          <a:p>
            <a:pPr marL="144463" lvl="1" indent="-142875" algn="l" defTabSz="895350">
              <a:spcAft>
                <a:spcPct val="30000"/>
              </a:spcAft>
              <a:buSzPct val="120000"/>
              <a:buFontTx/>
              <a:buChar char="•"/>
            </a:pPr>
            <a:r>
              <a:rPr lang="en-US" b="1" dirty="0" smtClean="0">
                <a:solidFill>
                  <a:srgbClr val="000000"/>
                </a:solidFill>
                <a:latin typeface="Arial" pitchFamily="34" charset="0"/>
                <a:cs typeface="Arial" pitchFamily="34" charset="0"/>
              </a:rPr>
              <a:t>Mobile Payments: </a:t>
            </a:r>
            <a:r>
              <a:rPr lang="en-US" dirty="0" smtClean="0">
                <a:solidFill>
                  <a:srgbClr val="000000"/>
                </a:solidFill>
                <a:latin typeface="Arial" pitchFamily="34" charset="0"/>
                <a:cs typeface="Arial" pitchFamily="34" charset="0"/>
              </a:rPr>
              <a:t>fourteen players fully licensed; few others in pilot mode</a:t>
            </a:r>
          </a:p>
          <a:p>
            <a:pPr marL="144463" lvl="1" indent="-142875" algn="l" defTabSz="895350">
              <a:spcAft>
                <a:spcPct val="30000"/>
              </a:spcAft>
              <a:buSzPct val="120000"/>
              <a:buFontTx/>
              <a:buChar char="•"/>
            </a:pPr>
            <a:endParaRPr lang="en-US" sz="1200" b="1" dirty="0" smtClean="0">
              <a:solidFill>
                <a:srgbClr val="000000"/>
              </a:solidFill>
              <a:latin typeface="Arial" pitchFamily="34" charset="0"/>
              <a:cs typeface="Arial" pitchFamily="34" charset="0"/>
            </a:endParaRPr>
          </a:p>
          <a:p>
            <a:pPr marL="144463" lvl="1" indent="-142875" algn="l" defTabSz="895350">
              <a:spcAft>
                <a:spcPct val="30000"/>
              </a:spcAft>
              <a:buSzPct val="120000"/>
              <a:buFontTx/>
              <a:buChar char="•"/>
            </a:pPr>
            <a:r>
              <a:rPr lang="en-US" b="1" dirty="0" smtClean="0">
                <a:solidFill>
                  <a:srgbClr val="000000"/>
                </a:solidFill>
                <a:latin typeface="Arial" pitchFamily="34" charset="0"/>
                <a:cs typeface="Arial" pitchFamily="34" charset="0"/>
              </a:rPr>
              <a:t>Multi-functional ATMs</a:t>
            </a:r>
            <a:r>
              <a:rPr lang="en-US" dirty="0" smtClean="0">
                <a:solidFill>
                  <a:srgbClr val="000000"/>
                </a:solidFill>
                <a:latin typeface="Arial" pitchFamily="34" charset="0"/>
                <a:cs typeface="Arial" pitchFamily="34" charset="0"/>
              </a:rPr>
              <a:t>: Withdrawal, Cash-deposit, Bill payments, etc</a:t>
            </a:r>
          </a:p>
          <a:p>
            <a:pPr marL="144463" lvl="1" indent="-142875" algn="l" defTabSz="895350">
              <a:spcAft>
                <a:spcPct val="30000"/>
              </a:spcAft>
              <a:buSzPct val="120000"/>
              <a:buFontTx/>
              <a:buChar char="•"/>
            </a:pPr>
            <a:endParaRPr lang="en-US" sz="1200" b="1" dirty="0" smtClean="0">
              <a:solidFill>
                <a:srgbClr val="000000"/>
              </a:solidFill>
              <a:latin typeface="Arial" pitchFamily="34" charset="0"/>
              <a:cs typeface="Arial" pitchFamily="34" charset="0"/>
            </a:endParaRPr>
          </a:p>
          <a:p>
            <a:pPr marL="144463" lvl="1" indent="-142875" algn="l" defTabSz="895350">
              <a:spcAft>
                <a:spcPct val="30000"/>
              </a:spcAft>
              <a:buSzPct val="120000"/>
              <a:buFontTx/>
              <a:buChar char="•"/>
            </a:pPr>
            <a:r>
              <a:rPr lang="en-US" b="1" dirty="0" smtClean="0">
                <a:solidFill>
                  <a:srgbClr val="000000"/>
                </a:solidFill>
                <a:latin typeface="Arial" pitchFamily="34" charset="0"/>
                <a:cs typeface="Arial" pitchFamily="34" charset="0"/>
              </a:rPr>
              <a:t>Internet Banking: </a:t>
            </a:r>
            <a:r>
              <a:rPr lang="en-US" dirty="0" smtClean="0">
                <a:solidFill>
                  <a:srgbClr val="000000"/>
                </a:solidFill>
                <a:latin typeface="Arial" pitchFamily="34" charset="0"/>
                <a:cs typeface="Arial" pitchFamily="34" charset="0"/>
              </a:rPr>
              <a:t>Intra and Inter Bank funds transfer</a:t>
            </a:r>
          </a:p>
          <a:p>
            <a:pPr marL="1588" lvl="1" algn="l" defTabSz="895350">
              <a:spcAft>
                <a:spcPct val="30000"/>
              </a:spcAft>
              <a:buSzPct val="120000"/>
            </a:pPr>
            <a:endParaRPr lang="en-US" sz="1200" b="1" dirty="0" smtClean="0">
              <a:solidFill>
                <a:srgbClr val="000000"/>
              </a:solidFill>
              <a:latin typeface="Arial" pitchFamily="34" charset="0"/>
              <a:cs typeface="Arial" pitchFamily="34" charset="0"/>
            </a:endParaRPr>
          </a:p>
          <a:p>
            <a:pPr marL="144463" lvl="1" indent="-142875" algn="l" defTabSz="895350">
              <a:spcAft>
                <a:spcPct val="30000"/>
              </a:spcAft>
              <a:buSzPct val="120000"/>
              <a:buFontTx/>
              <a:buChar char="•"/>
            </a:pPr>
            <a:r>
              <a:rPr lang="en-US" b="1" dirty="0" smtClean="0">
                <a:solidFill>
                  <a:srgbClr val="000000"/>
                </a:solidFill>
                <a:latin typeface="Arial" pitchFamily="34" charset="0"/>
                <a:cs typeface="Arial" pitchFamily="34" charset="0"/>
              </a:rPr>
              <a:t>(Instant) Electronic Funds Transfer: </a:t>
            </a:r>
            <a:r>
              <a:rPr lang="en-US" dirty="0" smtClean="0">
                <a:solidFill>
                  <a:srgbClr val="000000"/>
                </a:solidFill>
                <a:latin typeface="Arial" pitchFamily="34" charset="0"/>
                <a:cs typeface="Arial" pitchFamily="34" charset="0"/>
              </a:rPr>
              <a:t>Instant transfer option currently offered through NIBSS has revolutionized funds transfer.</a:t>
            </a:r>
          </a:p>
          <a:p>
            <a:pPr marL="144463" lvl="1" indent="-142875" algn="l" defTabSz="895350">
              <a:spcAft>
                <a:spcPct val="30000"/>
              </a:spcAft>
              <a:buSzPct val="120000"/>
              <a:buFontTx/>
              <a:buChar char="•"/>
            </a:pPr>
            <a:endParaRPr lang="en-US" sz="1200" b="1" dirty="0" smtClean="0">
              <a:solidFill>
                <a:srgbClr val="000000"/>
              </a:solidFill>
              <a:latin typeface="Arial" pitchFamily="34" charset="0"/>
              <a:cs typeface="Arial" pitchFamily="34" charset="0"/>
            </a:endParaRPr>
          </a:p>
          <a:p>
            <a:pPr marL="144463" lvl="1" indent="-142875" algn="l" defTabSz="895350">
              <a:spcAft>
                <a:spcPct val="30000"/>
              </a:spcAft>
              <a:buSzPct val="120000"/>
              <a:buFontTx/>
              <a:buChar char="•"/>
            </a:pPr>
            <a:r>
              <a:rPr lang="en-US" b="1" dirty="0" smtClean="0">
                <a:solidFill>
                  <a:srgbClr val="000000"/>
                </a:solidFill>
                <a:latin typeface="Arial" pitchFamily="34" charset="0"/>
                <a:cs typeface="Arial" pitchFamily="34" charset="0"/>
              </a:rPr>
              <a:t> Direct Debits: </a:t>
            </a:r>
            <a:r>
              <a:rPr lang="en-US" dirty="0" smtClean="0">
                <a:solidFill>
                  <a:srgbClr val="000000"/>
                </a:solidFill>
                <a:latin typeface="Arial" pitchFamily="34" charset="0"/>
                <a:cs typeface="Arial" pitchFamily="34" charset="0"/>
              </a:rPr>
              <a:t>Automated Direct Debit option being piloted with a few Banks and Billers</a:t>
            </a:r>
            <a:endParaRPr lang="en-US" b="1" dirty="0" smtClean="0">
              <a:solidFill>
                <a:srgbClr val="000000"/>
              </a:solidFill>
              <a:latin typeface="Arial" pitchFamily="34" charset="0"/>
              <a:cs typeface="Arial" pitchFamily="34" charset="0"/>
            </a:endParaRPr>
          </a:p>
        </p:txBody>
      </p:sp>
      <p:pic>
        <p:nvPicPr>
          <p:cNvPr id="11" name="Picture 10" descr="Visa logo.gif"/>
          <p:cNvPicPr>
            <a:picLocks noChangeAspect="1"/>
          </p:cNvPicPr>
          <p:nvPr/>
        </p:nvPicPr>
        <p:blipFill>
          <a:blip r:embed="rId9"/>
          <a:stretch>
            <a:fillRect/>
          </a:stretch>
        </p:blipFill>
        <p:spPr>
          <a:xfrm>
            <a:off x="6091237" y="2438400"/>
            <a:ext cx="771525" cy="257175"/>
          </a:xfrm>
          <a:prstGeom prst="rect">
            <a:avLst/>
          </a:prstGeom>
        </p:spPr>
      </p:pic>
      <p:pic>
        <p:nvPicPr>
          <p:cNvPr id="12" name="Picture 11" descr="mc_brand_png.png"/>
          <p:cNvPicPr>
            <a:picLocks noChangeAspect="1"/>
          </p:cNvPicPr>
          <p:nvPr/>
        </p:nvPicPr>
        <p:blipFill>
          <a:blip r:embed="rId10"/>
          <a:stretch>
            <a:fillRect/>
          </a:stretch>
        </p:blipFill>
        <p:spPr>
          <a:xfrm>
            <a:off x="7010400" y="2347089"/>
            <a:ext cx="762000" cy="439796"/>
          </a:xfrm>
          <a:prstGeom prst="rect">
            <a:avLst/>
          </a:prstGeom>
        </p:spPr>
      </p:pic>
      <p:pic>
        <p:nvPicPr>
          <p:cNvPr id="17" name="Picture 16" descr="verve.jpg"/>
          <p:cNvPicPr>
            <a:picLocks noChangeAspect="1"/>
          </p:cNvPicPr>
          <p:nvPr/>
        </p:nvPicPr>
        <p:blipFill>
          <a:blip r:embed="rId11"/>
          <a:stretch>
            <a:fillRect/>
          </a:stretch>
        </p:blipFill>
        <p:spPr>
          <a:xfrm>
            <a:off x="7772400" y="2362200"/>
            <a:ext cx="908050" cy="381000"/>
          </a:xfrm>
          <a:prstGeom prst="rect">
            <a:avLst/>
          </a:prstGeom>
        </p:spPr>
      </p:pic>
    </p:spTree>
    <p:extLst>
      <p:ext uri="{BB962C8B-B14F-4D97-AF65-F5344CB8AC3E}">
        <p14:creationId xmlns:p14="http://schemas.microsoft.com/office/powerpoint/2010/main" val="109126827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02790" y="1219200"/>
            <a:ext cx="8070028" cy="4876800"/>
          </a:xfrm>
          <a:prstGeom prst="rect">
            <a:avLst/>
          </a:prstGeom>
        </p:spPr>
        <p:txBody>
          <a:bodyPr>
            <a:norm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580" indent="0"/>
            <a:endParaRPr lang="en-US" sz="1050" dirty="0" smtClean="0"/>
          </a:p>
          <a:p>
            <a:pPr marL="68580" indent="0"/>
            <a:endParaRPr lang="en-US" sz="1050" dirty="0"/>
          </a:p>
          <a:p>
            <a:pPr marL="68580" indent="0"/>
            <a:endParaRPr lang="en-US" sz="1050" dirty="0" smtClean="0"/>
          </a:p>
          <a:p>
            <a:pPr marL="68580" indent="0"/>
            <a:endParaRPr lang="en-US" sz="1050" dirty="0" smtClean="0"/>
          </a:p>
          <a:p>
            <a:pPr marL="68580" indent="0"/>
            <a:endParaRPr lang="en-US" sz="1050" dirty="0"/>
          </a:p>
          <a:p>
            <a:pPr marL="68580" indent="0"/>
            <a:endParaRPr lang="en-US" sz="1050" dirty="0" smtClean="0"/>
          </a:p>
          <a:p>
            <a:pPr marL="68580" indent="0"/>
            <a:endParaRPr lang="en-US" sz="1050" dirty="0"/>
          </a:p>
          <a:p>
            <a:pPr marL="68580" indent="0"/>
            <a:endParaRPr lang="en-US" sz="1050" dirty="0" smtClean="0"/>
          </a:p>
          <a:p>
            <a:pPr marL="68580" indent="0"/>
            <a:endParaRPr lang="en-US" sz="1050" dirty="0"/>
          </a:p>
          <a:p>
            <a:pPr marL="68580" indent="0"/>
            <a:endParaRPr lang="en-US" sz="1050" dirty="0" smtClean="0"/>
          </a:p>
          <a:p>
            <a:pPr marL="68580" indent="0"/>
            <a:endParaRPr lang="en-US" sz="1050" dirty="0"/>
          </a:p>
          <a:p>
            <a:pPr marL="68580" indent="0"/>
            <a:endParaRPr lang="en-US" sz="1050" dirty="0" smtClean="0"/>
          </a:p>
          <a:p>
            <a:pPr marL="68580" indent="0"/>
            <a:endParaRPr lang="en-US" sz="1050" dirty="0"/>
          </a:p>
          <a:p>
            <a:pPr marL="68580" indent="0"/>
            <a:endParaRPr lang="en-US" sz="1050" dirty="0" smtClean="0"/>
          </a:p>
          <a:p>
            <a:pPr marL="68580" indent="0"/>
            <a:endParaRPr lang="en-US" sz="1050" dirty="0"/>
          </a:p>
          <a:p>
            <a:pPr marL="68580" indent="0"/>
            <a:endParaRPr lang="en-US" sz="1050" dirty="0" smtClean="0"/>
          </a:p>
          <a:p>
            <a:pPr marL="68580" indent="0"/>
            <a:r>
              <a:rPr lang="en-US" sz="1050" dirty="0" smtClean="0"/>
              <a:t>;</a:t>
            </a:r>
          </a:p>
        </p:txBody>
      </p:sp>
      <p:sp>
        <p:nvSpPr>
          <p:cNvPr id="3" name="Title 1"/>
          <p:cNvSpPr txBox="1">
            <a:spLocks/>
          </p:cNvSpPr>
          <p:nvPr/>
        </p:nvSpPr>
        <p:spPr>
          <a:xfrm>
            <a:off x="533400" y="304800"/>
            <a:ext cx="7024744" cy="496336"/>
          </a:xfrm>
          <a:prstGeom prst="rect">
            <a:avLst/>
          </a:prstGeom>
        </p:spPr>
        <p:txBody>
          <a:bodyPr>
            <a:normAutofit fontScale="97500"/>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sz="2400" b="1" dirty="0" smtClean="0">
                <a:solidFill>
                  <a:schemeClr val="bg1"/>
                </a:solidFill>
              </a:rPr>
              <a:t>POS Deployment status update</a:t>
            </a:r>
            <a:endParaRPr lang="en-US" sz="2400" b="1" dirty="0">
              <a:solidFill>
                <a:schemeClr val="bg1"/>
              </a:solidFill>
            </a:endParaRPr>
          </a:p>
        </p:txBody>
      </p:sp>
      <p:sp>
        <p:nvSpPr>
          <p:cNvPr id="4" name="AutoShape 4"/>
          <p:cNvSpPr>
            <a:spLocks noChangeArrowheads="1"/>
          </p:cNvSpPr>
          <p:nvPr>
            <p:custDataLst>
              <p:tags r:id="rId1"/>
            </p:custDataLst>
          </p:nvPr>
        </p:nvSpPr>
        <p:spPr bwMode="gray">
          <a:xfrm>
            <a:off x="202790" y="1424747"/>
            <a:ext cx="4216810" cy="4671253"/>
          </a:xfrm>
          <a:prstGeom prst="homePlate">
            <a:avLst>
              <a:gd name="adj" fmla="val 10377"/>
            </a:avLst>
          </a:prstGeom>
          <a:solidFill>
            <a:srgbClr val="D8EEC0"/>
          </a:solidFill>
          <a:ln w="9525">
            <a:solidFill>
              <a:schemeClr val="tx1"/>
            </a:solidFill>
            <a:miter lim="800000"/>
            <a:headEnd/>
            <a:tailEnd/>
          </a:ln>
        </p:spPr>
        <p:txBody>
          <a:bodyPr lIns="0" tIns="0" rIns="0" bIns="0" anchor="ctr"/>
          <a:lstStyle/>
          <a:p>
            <a:pPr defTabSz="933450"/>
            <a:endParaRPr lang="en-US" sz="2400" u="sng" dirty="0"/>
          </a:p>
        </p:txBody>
      </p:sp>
      <p:sp>
        <p:nvSpPr>
          <p:cNvPr id="5" name="Rectangle 21"/>
          <p:cNvSpPr>
            <a:spLocks noChangeArrowheads="1"/>
          </p:cNvSpPr>
          <p:nvPr>
            <p:custDataLst>
              <p:tags r:id="rId2"/>
            </p:custDataLst>
          </p:nvPr>
        </p:nvSpPr>
        <p:spPr bwMode="auto">
          <a:xfrm>
            <a:off x="4419600" y="1424746"/>
            <a:ext cx="4267200" cy="4671253"/>
          </a:xfrm>
          <a:prstGeom prst="rect">
            <a:avLst/>
          </a:prstGeom>
          <a:solidFill>
            <a:srgbClr val="D8EEC0"/>
          </a:solidFill>
          <a:ln w="9525">
            <a:noFill/>
            <a:miter lim="800000"/>
            <a:headEnd/>
            <a:tailEnd/>
          </a:ln>
          <a:effectLst/>
        </p:spPr>
        <p:txBody>
          <a:bodyPr wrap="none" anchor="ctr"/>
          <a:lstStyle/>
          <a:p>
            <a:pPr lvl="1"/>
            <a:endParaRPr lang="en-US" sz="1050" dirty="0"/>
          </a:p>
        </p:txBody>
      </p:sp>
      <p:sp>
        <p:nvSpPr>
          <p:cNvPr id="6" name="TextBox 5"/>
          <p:cNvSpPr txBox="1"/>
          <p:nvPr/>
        </p:nvSpPr>
        <p:spPr>
          <a:xfrm>
            <a:off x="567559" y="2514600"/>
            <a:ext cx="3276600" cy="2031325"/>
          </a:xfrm>
          <a:prstGeom prst="rect">
            <a:avLst/>
          </a:prstGeom>
          <a:noFill/>
        </p:spPr>
        <p:txBody>
          <a:bodyPr wrap="square" rtlCol="0">
            <a:spAutoFit/>
          </a:bodyPr>
          <a:lstStyle/>
          <a:p>
            <a:pPr defTabSz="933450"/>
            <a:r>
              <a:rPr lang="en-US" dirty="0"/>
              <a:t>In line with the Bankers Committee desire to increase the POS density, the Shared Services Office embarked on a number of initiatives to achieve the set objective. Notable among them are</a:t>
            </a:r>
            <a:endParaRPr lang="en-US" u="sng" dirty="0"/>
          </a:p>
        </p:txBody>
      </p:sp>
      <p:sp>
        <p:nvSpPr>
          <p:cNvPr id="7" name="TextBox 6"/>
          <p:cNvSpPr txBox="1"/>
          <p:nvPr/>
        </p:nvSpPr>
        <p:spPr>
          <a:xfrm>
            <a:off x="4876800" y="1867547"/>
            <a:ext cx="3581400" cy="3170099"/>
          </a:xfrm>
          <a:prstGeom prst="rect">
            <a:avLst/>
          </a:prstGeom>
          <a:noFill/>
        </p:spPr>
        <p:txBody>
          <a:bodyPr wrap="square" rtlCol="0">
            <a:spAutoFit/>
          </a:bodyPr>
          <a:lstStyle/>
          <a:p>
            <a:pPr marL="628650" lvl="1" indent="-171450">
              <a:buFont typeface="Arial" pitchFamily="34" charset="0"/>
              <a:buChar char="•"/>
            </a:pPr>
            <a:r>
              <a:rPr lang="en-US" sz="2000" dirty="0"/>
              <a:t>Issued POS Guidelines</a:t>
            </a:r>
          </a:p>
          <a:p>
            <a:pPr marL="628650" lvl="1" indent="-171450">
              <a:buFont typeface="Arial" pitchFamily="34" charset="0"/>
              <a:buChar char="•"/>
            </a:pPr>
            <a:r>
              <a:rPr lang="en-US" sz="2000" dirty="0"/>
              <a:t>Negotiated discounts with POS manufacturers</a:t>
            </a:r>
          </a:p>
          <a:p>
            <a:pPr marL="628650" lvl="1" indent="-171450">
              <a:buFont typeface="Arial" pitchFamily="34" charset="0"/>
              <a:buChar char="•"/>
            </a:pPr>
            <a:r>
              <a:rPr lang="en-US" sz="2000" dirty="0"/>
              <a:t>Licensed PTSPs and PTSA</a:t>
            </a:r>
          </a:p>
          <a:p>
            <a:pPr marL="628650" lvl="1" indent="-171450">
              <a:buFont typeface="Arial" pitchFamily="34" charset="0"/>
              <a:buChar char="•"/>
            </a:pPr>
            <a:r>
              <a:rPr lang="en-US" sz="2000" dirty="0"/>
              <a:t>Encouraged banks to order and deploy POS</a:t>
            </a:r>
          </a:p>
          <a:p>
            <a:pPr marL="628650" lvl="1" indent="-171450">
              <a:buFont typeface="Arial" pitchFamily="34" charset="0"/>
              <a:buChar char="•"/>
            </a:pPr>
            <a:r>
              <a:rPr lang="en-US" sz="2000" dirty="0"/>
              <a:t>Monitor performances of banks, PTSA, PTSPs in respect of POS </a:t>
            </a:r>
            <a:r>
              <a:rPr lang="en-US" sz="2000" dirty="0" smtClean="0"/>
              <a:t>deployment</a:t>
            </a:r>
            <a:endParaRPr lang="en-US" sz="2000" dirty="0"/>
          </a:p>
        </p:txBody>
      </p:sp>
      <p:sp>
        <p:nvSpPr>
          <p:cNvPr id="8" name="Freeform 5"/>
          <p:cNvSpPr>
            <a:spLocks/>
          </p:cNvSpPr>
          <p:nvPr>
            <p:custDataLst>
              <p:tags r:id="rId3"/>
            </p:custDataLst>
          </p:nvPr>
        </p:nvSpPr>
        <p:spPr bwMode="gray">
          <a:xfrm>
            <a:off x="189652" y="1438922"/>
            <a:ext cx="3856120" cy="428625"/>
          </a:xfrm>
          <a:custGeom>
            <a:avLst/>
            <a:gdLst>
              <a:gd name="T0" fmla="*/ 14484 w 2624"/>
              <a:gd name="T1" fmla="*/ 428625 h 329"/>
              <a:gd name="T2" fmla="*/ 4222750 w 2624"/>
              <a:gd name="T3" fmla="*/ 428625 h 329"/>
              <a:gd name="T4" fmla="*/ 4134240 w 2624"/>
              <a:gd name="T5" fmla="*/ 0 h 329"/>
              <a:gd name="T6" fmla="*/ 0 w 2624"/>
              <a:gd name="T7" fmla="*/ 0 h 329"/>
              <a:gd name="T8" fmla="*/ 14484 w 2624"/>
              <a:gd name="T9" fmla="*/ 428625 h 329"/>
              <a:gd name="T10" fmla="*/ 0 60000 65536"/>
              <a:gd name="T11" fmla="*/ 0 60000 65536"/>
              <a:gd name="T12" fmla="*/ 0 60000 65536"/>
              <a:gd name="T13" fmla="*/ 0 60000 65536"/>
              <a:gd name="T14" fmla="*/ 0 60000 65536"/>
              <a:gd name="T15" fmla="*/ 0 w 2624"/>
              <a:gd name="T16" fmla="*/ 0 h 329"/>
              <a:gd name="T17" fmla="*/ 2624 w 2624"/>
              <a:gd name="T18" fmla="*/ 329 h 329"/>
            </a:gdLst>
            <a:ahLst/>
            <a:cxnLst>
              <a:cxn ang="T10">
                <a:pos x="T0" y="T1"/>
              </a:cxn>
              <a:cxn ang="T11">
                <a:pos x="T2" y="T3"/>
              </a:cxn>
              <a:cxn ang="T12">
                <a:pos x="T4" y="T5"/>
              </a:cxn>
              <a:cxn ang="T13">
                <a:pos x="T6" y="T7"/>
              </a:cxn>
              <a:cxn ang="T14">
                <a:pos x="T8" y="T9"/>
              </a:cxn>
            </a:cxnLst>
            <a:rect l="T15" t="T16" r="T17" b="T18"/>
            <a:pathLst>
              <a:path w="2624" h="329">
                <a:moveTo>
                  <a:pt x="9" y="329"/>
                </a:moveTo>
                <a:lnTo>
                  <a:pt x="2624" y="329"/>
                </a:lnTo>
                <a:lnTo>
                  <a:pt x="2569" y="0"/>
                </a:lnTo>
                <a:lnTo>
                  <a:pt x="0" y="0"/>
                </a:lnTo>
                <a:lnTo>
                  <a:pt x="9" y="329"/>
                </a:lnTo>
                <a:close/>
              </a:path>
            </a:pathLst>
          </a:custGeom>
          <a:solidFill>
            <a:srgbClr val="00B050"/>
          </a:solidFill>
          <a:ln w="9525">
            <a:solidFill>
              <a:schemeClr val="tx1"/>
            </a:solidFill>
            <a:round/>
            <a:headEnd/>
            <a:tailEnd/>
          </a:ln>
        </p:spPr>
        <p:txBody>
          <a:bodyPr wrap="none" lIns="93296" tIns="46648" rIns="93296" bIns="46648" anchor="ctr"/>
          <a:lstStyle/>
          <a:p>
            <a:pPr defTabSz="933450"/>
            <a:endParaRPr lang="en-US" sz="1400" u="sng" dirty="0"/>
          </a:p>
        </p:txBody>
      </p:sp>
    </p:spTree>
    <p:extLst>
      <p:ext uri="{BB962C8B-B14F-4D97-AF65-F5344CB8AC3E}">
        <p14:creationId xmlns:p14="http://schemas.microsoft.com/office/powerpoint/2010/main" val="2137507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txBox="1">
            <a:spLocks/>
          </p:cNvSpPr>
          <p:nvPr/>
        </p:nvSpPr>
        <p:spPr bwMode="auto">
          <a:xfrm>
            <a:off x="619344" y="197562"/>
            <a:ext cx="70262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sz="2800" b="1" dirty="0">
                <a:solidFill>
                  <a:srgbClr val="FFFFFF"/>
                </a:solidFill>
                <a:latin typeface="Arial" pitchFamily="34" charset="0"/>
              </a:rPr>
              <a:t>POS Deployment </a:t>
            </a:r>
            <a:r>
              <a:rPr lang="en-US" sz="2800" b="1" dirty="0" smtClean="0">
                <a:solidFill>
                  <a:srgbClr val="FFFFFF"/>
                </a:solidFill>
                <a:latin typeface="Arial" pitchFamily="34" charset="0"/>
              </a:rPr>
              <a:t> and Performance</a:t>
            </a:r>
            <a:endParaRPr lang="en-US" sz="2800" b="1" dirty="0">
              <a:solidFill>
                <a:srgbClr val="FFFFFF"/>
              </a:solidFill>
              <a:latin typeface="Arial" pitchFamily="34" charset="0"/>
            </a:endParaRPr>
          </a:p>
        </p:txBody>
      </p:sp>
      <p:sp>
        <p:nvSpPr>
          <p:cNvPr id="3" name="Content Placeholder 2"/>
          <p:cNvSpPr txBox="1">
            <a:spLocks/>
          </p:cNvSpPr>
          <p:nvPr/>
        </p:nvSpPr>
        <p:spPr>
          <a:xfrm>
            <a:off x="264073" y="3465969"/>
            <a:ext cx="8523287" cy="3368274"/>
          </a:xfrm>
          <a:prstGeom prst="rect">
            <a:avLst/>
          </a:prstGeom>
        </p:spPr>
        <p:txBody>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defRPr/>
            </a:pPr>
            <a:r>
              <a:rPr lang="en-US" sz="1800" b="1" dirty="0" smtClean="0">
                <a:solidFill>
                  <a:prstClr val="black"/>
                </a:solidFill>
              </a:rPr>
              <a:t>Performance:</a:t>
            </a:r>
          </a:p>
          <a:p>
            <a:pPr>
              <a:buFont typeface="Arial" pitchFamily="34" charset="0"/>
              <a:buChar char="•"/>
              <a:defRPr/>
            </a:pPr>
            <a:r>
              <a:rPr lang="en-US" sz="1800" dirty="0" smtClean="0">
                <a:solidFill>
                  <a:prstClr val="black"/>
                </a:solidFill>
              </a:rPr>
              <a:t>POS deployment has been on the increase since December 2011</a:t>
            </a:r>
          </a:p>
          <a:p>
            <a:pPr>
              <a:buFont typeface="Arial" pitchFamily="34" charset="0"/>
              <a:buChar char="•"/>
              <a:defRPr/>
            </a:pPr>
            <a:r>
              <a:rPr lang="en-US" sz="1800" dirty="0" smtClean="0">
                <a:solidFill>
                  <a:prstClr val="black"/>
                </a:solidFill>
              </a:rPr>
              <a:t>The cumulative number of POS deployed /connected to NIBSS CTMS stood at 69,905 as at May 20, 2012. This represents an increase of over 100% above the 5,992 recorded as at end of January 2012.</a:t>
            </a:r>
          </a:p>
          <a:p>
            <a:pPr>
              <a:buFont typeface="Arial" pitchFamily="34" charset="0"/>
              <a:buChar char="•"/>
              <a:defRPr/>
            </a:pPr>
            <a:r>
              <a:rPr lang="en-US" sz="1800" dirty="0" smtClean="0">
                <a:solidFill>
                  <a:prstClr val="black"/>
                </a:solidFill>
              </a:rPr>
              <a:t>The target of purchasing at least 10,000 POS terminals per vendor has been met for three vendors</a:t>
            </a:r>
          </a:p>
          <a:p>
            <a:pPr>
              <a:buFont typeface="Arial" pitchFamily="34" charset="0"/>
              <a:buChar char="•"/>
              <a:defRPr/>
            </a:pPr>
            <a:r>
              <a:rPr lang="en-US" sz="1800" dirty="0" smtClean="0">
                <a:solidFill>
                  <a:prstClr val="black"/>
                </a:solidFill>
              </a:rPr>
              <a:t>Registered merchants reached an all time high at 114,074  as at May 20, 2012. </a:t>
            </a:r>
          </a:p>
          <a:p>
            <a:pPr lvl="1">
              <a:defRPr/>
            </a:pPr>
            <a:r>
              <a:rPr lang="en-US" sz="1800" dirty="0" smtClean="0">
                <a:solidFill>
                  <a:prstClr val="black"/>
                </a:solidFill>
              </a:rPr>
              <a:t>The gap between registered </a:t>
            </a:r>
            <a:r>
              <a:rPr lang="en-US" sz="1800" dirty="0" err="1" smtClean="0">
                <a:solidFill>
                  <a:prstClr val="black"/>
                </a:solidFill>
              </a:rPr>
              <a:t>vs</a:t>
            </a:r>
            <a:r>
              <a:rPr lang="en-US" sz="1800" dirty="0" smtClean="0">
                <a:solidFill>
                  <a:prstClr val="black"/>
                </a:solidFill>
              </a:rPr>
              <a:t> deployed, is mostly due to lack of capacity on the part of the PTSPs to meet the demand.</a:t>
            </a:r>
          </a:p>
          <a:p>
            <a:pPr marL="0" lvl="1" indent="0">
              <a:buFont typeface="Arial" pitchFamily="34" charset="0"/>
              <a:buNone/>
              <a:defRPr/>
            </a:pPr>
            <a:endParaRPr lang="en-US" sz="1800" dirty="0" smtClean="0">
              <a:solidFill>
                <a:prstClr val="black"/>
              </a:solidFill>
            </a:endParaRPr>
          </a:p>
        </p:txBody>
      </p:sp>
      <p:pic>
        <p:nvPicPr>
          <p:cNvPr id="5" name="Picture 4" descr="http://image.made-in-china.com/2f0j00ZhQaEHGdRTst/Financial-EFT-POS-Terminal-POS-System-M20-.jpg"/>
          <p:cNvPicPr>
            <a:picLocks noChangeAspect="1" noChangeArrowheads="1"/>
          </p:cNvPicPr>
          <p:nvPr>
            <p:custDataLst>
              <p:tags r:id="rId1"/>
            </p:custDataLst>
          </p:nvPr>
        </p:nvPicPr>
        <p:blipFill>
          <a:blip r:embed="rId4"/>
          <a:srcRect/>
          <a:stretch>
            <a:fillRect/>
          </a:stretch>
        </p:blipFill>
        <p:spPr bwMode="auto">
          <a:xfrm>
            <a:off x="6332538" y="1219200"/>
            <a:ext cx="2457450" cy="2117725"/>
          </a:xfrm>
          <a:prstGeom prst="rect">
            <a:avLst/>
          </a:prstGeom>
          <a:noFill/>
          <a:ln w="38100">
            <a:solidFill>
              <a:schemeClr val="accent3"/>
            </a:solidFill>
          </a:ln>
        </p:spPr>
      </p:pic>
      <p:sp>
        <p:nvSpPr>
          <p:cNvPr id="2" name="Rectangle 1"/>
          <p:cNvSpPr/>
          <p:nvPr/>
        </p:nvSpPr>
        <p:spPr>
          <a:xfrm>
            <a:off x="264073" y="1219200"/>
            <a:ext cx="6068465" cy="211772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4" name="TextBox 3"/>
          <p:cNvSpPr txBox="1"/>
          <p:nvPr/>
        </p:nvSpPr>
        <p:spPr>
          <a:xfrm>
            <a:off x="311370" y="1219200"/>
            <a:ext cx="5400456" cy="2246769"/>
          </a:xfrm>
          <a:prstGeom prst="rect">
            <a:avLst/>
          </a:prstGeom>
          <a:noFill/>
        </p:spPr>
        <p:txBody>
          <a:bodyPr wrap="square" rtlCol="0">
            <a:spAutoFit/>
          </a:bodyPr>
          <a:lstStyle/>
          <a:p>
            <a:r>
              <a:rPr lang="en-US" sz="2000" b="1" dirty="0" smtClean="0"/>
              <a:t>Features of the new POS:</a:t>
            </a:r>
          </a:p>
          <a:p>
            <a:pPr marL="285750" indent="-285750">
              <a:buFont typeface="Wingdings" pitchFamily="2" charset="2"/>
              <a:buChar char="ü"/>
            </a:pPr>
            <a:r>
              <a:rPr lang="en-US" sz="2000" dirty="0" smtClean="0"/>
              <a:t>24hrs battery life to help save on power outage </a:t>
            </a:r>
          </a:p>
          <a:p>
            <a:pPr marL="285750" indent="-285750">
              <a:buFont typeface="Wingdings" pitchFamily="2" charset="2"/>
              <a:buChar char="ü"/>
            </a:pPr>
            <a:r>
              <a:rPr lang="en-US" sz="2000" dirty="0" smtClean="0"/>
              <a:t>2 SIM slots for better connectivity</a:t>
            </a:r>
          </a:p>
          <a:p>
            <a:pPr marL="285750" indent="-285750">
              <a:buFont typeface="Wingdings" pitchFamily="2" charset="2"/>
              <a:buChar char="ü"/>
            </a:pPr>
            <a:r>
              <a:rPr lang="en-US" sz="2000" dirty="0" smtClean="0"/>
              <a:t>Car charger  for alternative charging</a:t>
            </a:r>
          </a:p>
          <a:p>
            <a:pPr marL="285750" indent="-285750">
              <a:buFont typeface="Wingdings" pitchFamily="2" charset="2"/>
              <a:buChar char="ü"/>
            </a:pPr>
            <a:r>
              <a:rPr lang="en-US" sz="2000" dirty="0" smtClean="0"/>
              <a:t>Multi-functional for various transactions e.g. payment, Airtime top-up, cash-back option, etc.</a:t>
            </a:r>
          </a:p>
          <a:p>
            <a:pPr marL="285750" indent="-285750">
              <a:buFont typeface="Wingdings" pitchFamily="2" charset="2"/>
              <a:buChar char="ü"/>
            </a:pPr>
            <a:endParaRPr lang="en-US" sz="2000" dirty="0"/>
          </a:p>
        </p:txBody>
      </p:sp>
    </p:spTree>
    <p:extLst>
      <p:ext uri="{BB962C8B-B14F-4D97-AF65-F5344CB8AC3E}">
        <p14:creationId xmlns:p14="http://schemas.microsoft.com/office/powerpoint/2010/main" val="3360261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50438"/>
            <a:ext cx="8153400" cy="523220"/>
          </a:xfrm>
          <a:prstGeom prst="rect">
            <a:avLst/>
          </a:prstGeom>
          <a:noFill/>
        </p:spPr>
        <p:txBody>
          <a:bodyPr wrap="square" rtlCol="0">
            <a:spAutoFit/>
          </a:bodyPr>
          <a:lstStyle/>
          <a:p>
            <a:r>
              <a:rPr lang="en-US" sz="2800" b="1" dirty="0" smtClean="0">
                <a:solidFill>
                  <a:schemeClr val="bg1"/>
                </a:solidFill>
              </a:rPr>
              <a:t>Financial Inclusion Through Mobile Payment Drive</a:t>
            </a:r>
            <a:endParaRPr lang="en-US" sz="2800" b="1" dirty="0">
              <a:solidFill>
                <a:schemeClr val="bg1"/>
              </a:solidFill>
            </a:endParaRPr>
          </a:p>
        </p:txBody>
      </p:sp>
      <p:sp>
        <p:nvSpPr>
          <p:cNvPr id="3" name="TextBox 2"/>
          <p:cNvSpPr txBox="1"/>
          <p:nvPr/>
        </p:nvSpPr>
        <p:spPr>
          <a:xfrm>
            <a:off x="1307224" y="850603"/>
            <a:ext cx="2680138" cy="369332"/>
          </a:xfrm>
          <a:prstGeom prst="rect">
            <a:avLst/>
          </a:prstGeom>
          <a:noFill/>
        </p:spPr>
        <p:txBody>
          <a:bodyPr wrap="square" rtlCol="0">
            <a:spAutoFit/>
          </a:bodyPr>
          <a:lstStyle/>
          <a:p>
            <a:r>
              <a:rPr lang="en-US" dirty="0" smtClean="0">
                <a:solidFill>
                  <a:schemeClr val="bg1"/>
                </a:solidFill>
              </a:rPr>
              <a:t>W.H.O Case Study</a:t>
            </a:r>
            <a:endParaRPr lang="en-US" dirty="0">
              <a:solidFill>
                <a:schemeClr val="bg1"/>
              </a:solidFill>
            </a:endParaRPr>
          </a:p>
        </p:txBody>
      </p:sp>
      <p:sp>
        <p:nvSpPr>
          <p:cNvPr id="4" name="Content Placeholder 2"/>
          <p:cNvSpPr txBox="1">
            <a:spLocks/>
          </p:cNvSpPr>
          <p:nvPr/>
        </p:nvSpPr>
        <p:spPr>
          <a:xfrm>
            <a:off x="533400" y="1371600"/>
            <a:ext cx="6324599" cy="4003829"/>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World Health Organization in collaboration with CBN is putting a framework for using the mobile payment platform to disburse funds to vaccinators in the rural and urban areas were they carry out their functions.</a:t>
            </a:r>
          </a:p>
          <a:p>
            <a:r>
              <a:rPr lang="en-US" sz="2000" dirty="0" smtClean="0"/>
              <a:t>The vaccinators are being paid a stipend of N500 per day for maximum of 4 days for over 2,000 to 4,000 vaccinators per location.</a:t>
            </a:r>
          </a:p>
          <a:p>
            <a:r>
              <a:rPr lang="en-US" sz="2000" dirty="0" smtClean="0"/>
              <a:t>The total amount disbursed per nationwide round is about N500 million ( with 4 more rounds before the year end).</a:t>
            </a:r>
          </a:p>
          <a:p>
            <a:r>
              <a:rPr lang="en-US" sz="2000" dirty="0" smtClean="0"/>
              <a:t>The mobile payment solution will migrate them from cash payments to electronic payment alternatives with emphasis on Mobile payment.. </a:t>
            </a:r>
            <a:endParaRPr lang="en-US" sz="2000" dirty="0"/>
          </a:p>
        </p:txBody>
      </p:sp>
      <p:pic>
        <p:nvPicPr>
          <p:cNvPr id="5" name="Picture 2" descr="http://thenextweb.com/google/files/2010/07/mobile-icon.jpg"/>
          <p:cNvPicPr>
            <a:picLocks noChangeAspect="1" noChangeArrowheads="1"/>
          </p:cNvPicPr>
          <p:nvPr>
            <p:custDataLst>
              <p:tags r:id="rId1"/>
            </p:custDataLst>
          </p:nvPr>
        </p:nvPicPr>
        <p:blipFill>
          <a:blip r:embed="rId3" cstate="print"/>
          <a:srcRect/>
          <a:stretch>
            <a:fillRect/>
          </a:stretch>
        </p:blipFill>
        <p:spPr bwMode="auto">
          <a:xfrm rot="5400000">
            <a:off x="6679827" y="1549772"/>
            <a:ext cx="2438401" cy="2082057"/>
          </a:xfrm>
          <a:prstGeom prst="rect">
            <a:avLst/>
          </a:prstGeom>
          <a:noFill/>
          <a:ln w="38100">
            <a:solidFill>
              <a:schemeClr val="accent4">
                <a:lumMod val="60000"/>
                <a:lumOff val="40000"/>
              </a:schemeClr>
            </a:solidFill>
          </a:ln>
        </p:spPr>
      </p:pic>
    </p:spTree>
    <p:extLst>
      <p:ext uri="{BB962C8B-B14F-4D97-AF65-F5344CB8AC3E}">
        <p14:creationId xmlns:p14="http://schemas.microsoft.com/office/powerpoint/2010/main" val="1663362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142213"/>
            <a:ext cx="7024744" cy="646664"/>
          </a:xfrm>
          <a:prstGeom prst="rect">
            <a:avLst/>
          </a:prstGeom>
        </p:spPr>
        <p:txBody>
          <a:bodyPr>
            <a:normAutofit/>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sz="2800" b="1" dirty="0" smtClean="0">
                <a:solidFill>
                  <a:schemeClr val="bg1"/>
                </a:solidFill>
              </a:rPr>
              <a:t>Agent Network Management</a:t>
            </a:r>
            <a:endParaRPr lang="en-US" sz="2800" b="1" dirty="0">
              <a:solidFill>
                <a:schemeClr val="bg1"/>
              </a:solidFill>
            </a:endParaRPr>
          </a:p>
        </p:txBody>
      </p:sp>
      <p:sp>
        <p:nvSpPr>
          <p:cNvPr id="3" name="Content Placeholder 2"/>
          <p:cNvSpPr txBox="1">
            <a:spLocks/>
          </p:cNvSpPr>
          <p:nvPr/>
        </p:nvSpPr>
        <p:spPr>
          <a:xfrm>
            <a:off x="359979" y="1371600"/>
            <a:ext cx="5337597" cy="5334000"/>
          </a:xfrm>
          <a:prstGeom prst="rect">
            <a:avLst/>
          </a:prstGeom>
        </p:spPr>
        <p:txBody>
          <a:bodyPr>
            <a:normAutofit fontScale="85000" lnSpcReduction="20000"/>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Wingdings" pitchFamily="2" charset="2"/>
              <a:buChar char="q"/>
            </a:pPr>
            <a:r>
              <a:rPr lang="en-US" dirty="0" smtClean="0"/>
              <a:t>The preference for post office is borne out of the need to leverage on existing assets to further drive down cost of taking payments and financial services to the poor</a:t>
            </a:r>
          </a:p>
          <a:p>
            <a:pPr marL="457200" indent="-457200">
              <a:buFont typeface="Wingdings" pitchFamily="2" charset="2"/>
              <a:buChar char="q"/>
            </a:pPr>
            <a:r>
              <a:rPr lang="en-US" dirty="0" smtClean="0"/>
              <a:t>It is also expected that this will be an avenue for addressing unemployment as efforts are being made to ensure that interested parties could easily set up a network with adequate training and back office support of professionals within the ubiquitous network of agents </a:t>
            </a:r>
          </a:p>
          <a:p>
            <a:pPr marL="457200" indent="-457200">
              <a:buFont typeface="Wingdings" pitchFamily="2" charset="2"/>
              <a:buChar char="q"/>
            </a:pPr>
            <a:r>
              <a:rPr lang="en-US" dirty="0" smtClean="0"/>
              <a:t>We are also encouraging integration of mobile payments with POS and ATM to facilitate cash-back services without human agent</a:t>
            </a:r>
          </a:p>
          <a:p>
            <a:pPr marL="457200" indent="-457200">
              <a:buFont typeface="Wingdings" pitchFamily="2" charset="2"/>
              <a:buChar char="q"/>
            </a:pPr>
            <a:endParaRPr lang="en-US"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2030"/>
          <a:stretch/>
        </p:blipFill>
        <p:spPr bwMode="auto">
          <a:xfrm>
            <a:off x="6096001" y="1219201"/>
            <a:ext cx="2667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1" y="3943352"/>
            <a:ext cx="2667000" cy="289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150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9" name="Rectangle 5"/>
          <p:cNvSpPr>
            <a:spLocks noGrp="1" noChangeArrowheads="1"/>
          </p:cNvSpPr>
          <p:nvPr>
            <p:ph type="title"/>
            <p:custDataLst>
              <p:tags r:id="rId2"/>
            </p:custDataLst>
          </p:nvPr>
        </p:nvSpPr>
        <p:spPr bwMode="gray">
          <a:xfrm>
            <a:off x="96838" y="179388"/>
            <a:ext cx="7523162" cy="506412"/>
          </a:xfrm>
        </p:spPr>
        <p:txBody>
          <a:bodyPr>
            <a:normAutofit/>
          </a:bodyPr>
          <a:lstStyle/>
          <a:p>
            <a:r>
              <a:rPr lang="en-US" sz="2200" b="1" dirty="0">
                <a:solidFill>
                  <a:schemeClr val="bg1"/>
                </a:solidFill>
              </a:rPr>
              <a:t>Outline</a:t>
            </a:r>
            <a:endParaRPr lang="en-GB" sz="2200" b="1" dirty="0">
              <a:solidFill>
                <a:schemeClr val="bg1"/>
              </a:solidFill>
            </a:endParaRPr>
          </a:p>
        </p:txBody>
      </p:sp>
      <p:sp>
        <p:nvSpPr>
          <p:cNvPr id="1076230" name="Rectangle 6"/>
          <p:cNvSpPr>
            <a:spLocks noChangeArrowheads="1"/>
          </p:cNvSpPr>
          <p:nvPr>
            <p:custDataLst>
              <p:tags r:id="rId3"/>
            </p:custDataLst>
          </p:nvPr>
        </p:nvSpPr>
        <p:spPr bwMode="auto">
          <a:xfrm>
            <a:off x="1171904" y="1295400"/>
            <a:ext cx="7010400" cy="3554819"/>
          </a:xfrm>
          <a:prstGeom prst="rect">
            <a:avLst/>
          </a:prstGeom>
          <a:noFill/>
          <a:ln w="9525">
            <a:noFill/>
            <a:miter lim="800000"/>
            <a:headEnd/>
            <a:tailEnd/>
          </a:ln>
          <a:effectLst/>
        </p:spPr>
        <p:txBody>
          <a:bodyPr wrap="square">
            <a:spAutoFit/>
          </a:bodyPr>
          <a:lstStyle/>
          <a:p>
            <a:pPr marL="1588" lvl="1" algn="l" defTabSz="895350">
              <a:buSzPct val="120000"/>
            </a:pPr>
            <a:endParaRPr lang="en-US" sz="1800" b="1" dirty="0" smtClean="0">
              <a:solidFill>
                <a:srgbClr val="000000"/>
              </a:solidFill>
              <a:latin typeface="Arial" pitchFamily="34" charset="0"/>
              <a:cs typeface="Arial" pitchFamily="34" charset="0"/>
            </a:endParaRPr>
          </a:p>
          <a:p>
            <a:pPr marL="144463" lvl="1" indent="-142875" algn="l" defTabSz="895350">
              <a:lnSpc>
                <a:spcPct val="250000"/>
              </a:lnSpc>
              <a:buSzPct val="120000"/>
              <a:buFontTx/>
              <a:buChar char="•"/>
            </a:pPr>
            <a:r>
              <a:rPr lang="en-US" sz="1800" b="1" dirty="0" smtClean="0">
                <a:solidFill>
                  <a:srgbClr val="000000"/>
                </a:solidFill>
                <a:latin typeface="Arial" pitchFamily="34" charset="0"/>
                <a:cs typeface="Arial" pitchFamily="34" charset="0"/>
              </a:rPr>
              <a:t>Context -Shared Services Program</a:t>
            </a:r>
          </a:p>
          <a:p>
            <a:pPr marL="144463" lvl="1" indent="-142875" algn="l" defTabSz="895350">
              <a:buSzPct val="120000"/>
              <a:buFontTx/>
              <a:buChar char="•"/>
            </a:pPr>
            <a:endParaRPr lang="en-US" sz="1800" b="1" dirty="0" smtClean="0">
              <a:solidFill>
                <a:srgbClr val="000000"/>
              </a:solidFill>
              <a:latin typeface="Arial" pitchFamily="34" charset="0"/>
              <a:cs typeface="Arial" pitchFamily="34" charset="0"/>
            </a:endParaRPr>
          </a:p>
          <a:p>
            <a:pPr marL="144463" lvl="1" indent="-142875" algn="l" defTabSz="895350">
              <a:buSzPct val="120000"/>
              <a:buFontTx/>
              <a:buChar char="•"/>
            </a:pPr>
            <a:r>
              <a:rPr lang="en-US" sz="1800" b="1" dirty="0" smtClean="0">
                <a:solidFill>
                  <a:srgbClr val="000000"/>
                </a:solidFill>
                <a:latin typeface="Arial" pitchFamily="34" charset="0"/>
                <a:cs typeface="Arial" pitchFamily="34" charset="0"/>
              </a:rPr>
              <a:t>The  Cash policy </a:t>
            </a:r>
          </a:p>
          <a:p>
            <a:pPr marL="144463" lvl="1" indent="-142875" algn="l" defTabSz="895350">
              <a:buSzPct val="120000"/>
              <a:buFontTx/>
              <a:buChar char="•"/>
            </a:pPr>
            <a:endParaRPr lang="en-US" sz="1800" b="1" dirty="0" smtClean="0">
              <a:solidFill>
                <a:srgbClr val="000000"/>
              </a:solidFill>
              <a:latin typeface="Arial" pitchFamily="34" charset="0"/>
              <a:cs typeface="Arial" pitchFamily="34" charset="0"/>
            </a:endParaRPr>
          </a:p>
          <a:p>
            <a:pPr marL="144463" lvl="1" indent="-142875" algn="l" defTabSz="895350">
              <a:buSzPct val="120000"/>
              <a:buFontTx/>
              <a:buChar char="•"/>
            </a:pPr>
            <a:r>
              <a:rPr lang="en-US" b="1" dirty="0" smtClean="0">
                <a:solidFill>
                  <a:srgbClr val="000000"/>
                </a:solidFill>
                <a:latin typeface="Arial" pitchFamily="34" charset="0"/>
                <a:cs typeface="Arial" pitchFamily="34" charset="0"/>
              </a:rPr>
              <a:t>Cash-less Lagos </a:t>
            </a:r>
          </a:p>
          <a:p>
            <a:pPr marL="144463" lvl="1" indent="-142875" algn="l" defTabSz="895350">
              <a:buSzPct val="120000"/>
              <a:buFontTx/>
              <a:buChar char="•"/>
            </a:pPr>
            <a:endParaRPr lang="en-US" b="1" dirty="0" smtClean="0">
              <a:solidFill>
                <a:srgbClr val="000000"/>
              </a:solidFill>
              <a:latin typeface="Arial" pitchFamily="34" charset="0"/>
              <a:cs typeface="Arial" pitchFamily="34" charset="0"/>
            </a:endParaRPr>
          </a:p>
          <a:p>
            <a:pPr marL="144463" lvl="1" indent="-142875" algn="l" defTabSz="895350">
              <a:buSzPct val="120000"/>
              <a:buFontTx/>
              <a:buChar char="•"/>
            </a:pPr>
            <a:r>
              <a:rPr lang="en-US" sz="1800" b="1" dirty="0" smtClean="0">
                <a:solidFill>
                  <a:srgbClr val="000000"/>
                </a:solidFill>
                <a:latin typeface="Arial" pitchFamily="34" charset="0"/>
                <a:cs typeface="Arial" pitchFamily="34" charset="0"/>
              </a:rPr>
              <a:t>Cash-less Nigeria</a:t>
            </a:r>
          </a:p>
          <a:p>
            <a:pPr marL="144463" lvl="1" indent="-142875" algn="l" defTabSz="895350">
              <a:buSzPct val="120000"/>
              <a:buFontTx/>
              <a:buChar char="•"/>
            </a:pPr>
            <a:endParaRPr lang="en-US" b="1" dirty="0">
              <a:solidFill>
                <a:srgbClr val="000000"/>
              </a:solidFill>
              <a:latin typeface="Arial" pitchFamily="34" charset="0"/>
              <a:cs typeface="Arial" pitchFamily="34" charset="0"/>
            </a:endParaRPr>
          </a:p>
          <a:p>
            <a:pPr marL="144463" lvl="1" indent="-142875" algn="l" defTabSz="895350">
              <a:buSzPct val="120000"/>
              <a:buFontTx/>
              <a:buChar char="•"/>
            </a:pPr>
            <a:r>
              <a:rPr lang="en-US" b="1" dirty="0" smtClean="0">
                <a:solidFill>
                  <a:srgbClr val="000000"/>
                </a:solidFill>
                <a:latin typeface="Arial" pitchFamily="34" charset="0"/>
                <a:cs typeface="Arial" pitchFamily="34" charset="0"/>
              </a:rPr>
              <a:t>Conclusion </a:t>
            </a:r>
            <a:endParaRPr lang="en-US" sz="1800" dirty="0">
              <a:solidFill>
                <a:srgbClr val="000000"/>
              </a:solidFill>
              <a:latin typeface="Arial" pitchFamily="34" charset="0"/>
              <a:cs typeface="Arial" pitchFamily="34" charset="0"/>
            </a:endParaRPr>
          </a:p>
          <a:p>
            <a:pPr marL="295275" lvl="2" indent="-149225" algn="l" defTabSz="895350">
              <a:buFontTx/>
              <a:buChar char="–"/>
            </a:pPr>
            <a:endParaRPr lang="en-US" sz="1800" b="1" dirty="0">
              <a:solidFill>
                <a:srgbClr val="000000"/>
              </a:solidFill>
              <a:latin typeface="Arial" pitchFamily="34" charset="0"/>
              <a:cs typeface="Arial" pitchFamily="34" charset="0"/>
            </a:endParaRPr>
          </a:p>
        </p:txBody>
      </p:sp>
      <p:graphicFrame>
        <p:nvGraphicFramePr>
          <p:cNvPr id="1076231" name="Rectangle 7" hidden="1"/>
          <p:cNvGraphicFramePr>
            <a:graphicFrameLocks/>
          </p:cNvGraphicFramePr>
          <p:nvPr>
            <p:custDataLst>
              <p:tags r:id="rId4"/>
            </p:custDataLst>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148506" name="think-cell Slide" r:id="rId7" imgW="0" imgH="0" progId="">
                  <p:embed/>
                </p:oleObj>
              </mc:Choice>
              <mc:Fallback>
                <p:oleObj name="think-cell Slide" r:id="rId7"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gray">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62000" y="295742"/>
            <a:ext cx="7024744" cy="648736"/>
          </a:xfrm>
          <a:prstGeom prst="rect">
            <a:avLst/>
          </a:prstGeom>
        </p:spPr>
        <p:txBody>
          <a:bodyPr>
            <a:normAutofit/>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b="1" dirty="0" smtClean="0">
                <a:solidFill>
                  <a:schemeClr val="bg1"/>
                </a:solidFill>
              </a:rPr>
              <a:t>Nigeria Electronic Fraud Forum (NEFF) </a:t>
            </a:r>
            <a:endParaRPr lang="en-US" b="1" dirty="0">
              <a:solidFill>
                <a:schemeClr val="bg1"/>
              </a:solidFill>
            </a:endParaRPr>
          </a:p>
        </p:txBody>
      </p:sp>
      <p:sp>
        <p:nvSpPr>
          <p:cNvPr id="4" name="Content Placeholder 2"/>
          <p:cNvSpPr txBox="1">
            <a:spLocks/>
          </p:cNvSpPr>
          <p:nvPr/>
        </p:nvSpPr>
        <p:spPr>
          <a:xfrm>
            <a:off x="609600" y="1257300"/>
            <a:ext cx="7924800" cy="1143000"/>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The NEFF forum comprising all relevant stakeholders, was set up to collaboratively and proactively tackle fraud risks consistently. The Forum has so far achieved the following:</a:t>
            </a:r>
          </a:p>
          <a:p>
            <a:endParaRPr lang="en-US" sz="1600" b="1" dirty="0"/>
          </a:p>
        </p:txBody>
      </p:sp>
      <p:graphicFrame>
        <p:nvGraphicFramePr>
          <p:cNvPr id="11" name="Diagram 10"/>
          <p:cNvGraphicFramePr/>
          <p:nvPr>
            <p:extLst>
              <p:ext uri="{D42A27DB-BD31-4B8C-83A1-F6EECF244321}">
                <p14:modId xmlns:p14="http://schemas.microsoft.com/office/powerpoint/2010/main" val="746417968"/>
              </p:ext>
            </p:extLst>
          </p:nvPr>
        </p:nvGraphicFramePr>
        <p:xfrm>
          <a:off x="381000" y="2514600"/>
          <a:ext cx="8458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Down Arrow 11"/>
          <p:cNvSpPr/>
          <p:nvPr/>
        </p:nvSpPr>
        <p:spPr>
          <a:xfrm>
            <a:off x="4237586" y="2286000"/>
            <a:ext cx="304800" cy="228600"/>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0776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2476" y="381000"/>
            <a:ext cx="8931166" cy="877614"/>
          </a:xfrm>
          <a:prstGeom prst="rect">
            <a:avLst/>
          </a:prstGeom>
        </p:spPr>
        <p:txBody>
          <a:bodyPr>
            <a:noAutofit/>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sz="2400" b="1" dirty="0" smtClean="0">
                <a:solidFill>
                  <a:schemeClr val="bg1"/>
                </a:solidFill>
              </a:rPr>
              <a:t>Fraud management on the electronic payments landscape</a:t>
            </a:r>
            <a:endParaRPr lang="en-US" sz="2400" b="1" dirty="0">
              <a:solidFill>
                <a:schemeClr val="bg1"/>
              </a:solidFill>
            </a:endParaRPr>
          </a:p>
        </p:txBody>
      </p:sp>
      <p:sp>
        <p:nvSpPr>
          <p:cNvPr id="3" name="Content Placeholder 2"/>
          <p:cNvSpPr txBox="1">
            <a:spLocks/>
          </p:cNvSpPr>
          <p:nvPr/>
        </p:nvSpPr>
        <p:spPr>
          <a:xfrm>
            <a:off x="212834" y="1371600"/>
            <a:ext cx="4343399" cy="4953000"/>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q"/>
            </a:pPr>
            <a:r>
              <a:rPr lang="en-US" sz="1400" dirty="0" smtClean="0"/>
              <a:t>Nigeria achieved changeover from magnetic stripe based payment tokens and channels to CHIP +PIN compliant channel and tokens in 2010 in a bid to stem fraud in electronic payments thereby recording over 90% drop in card related fraud incidences</a:t>
            </a:r>
          </a:p>
          <a:p>
            <a:pPr>
              <a:buFont typeface="Wingdings" pitchFamily="2" charset="2"/>
              <a:buChar char="q"/>
            </a:pPr>
            <a:r>
              <a:rPr lang="en-US" sz="1400" dirty="0" smtClean="0"/>
              <a:t>The CBN instituted an industry ATM Anti-Fraud Committee which has been recently up scaled to E-Payment Fraud Forum. This group ensures that our anti-fraud mechanism is kept abreast of new challenges for proactive response</a:t>
            </a:r>
          </a:p>
          <a:p>
            <a:pPr>
              <a:buFont typeface="Wingdings" pitchFamily="2" charset="2"/>
              <a:buChar char="q"/>
            </a:pPr>
            <a:r>
              <a:rPr lang="en-US" sz="1400" dirty="0" smtClean="0"/>
              <a:t>Credit/ Settlement Risk has been reduced by shorter clearing cycle</a:t>
            </a:r>
          </a:p>
          <a:p>
            <a:pPr>
              <a:buFont typeface="Wingdings" pitchFamily="2" charset="2"/>
              <a:buChar char="q"/>
            </a:pPr>
            <a:r>
              <a:rPr lang="en-US" sz="1400" dirty="0" smtClean="0"/>
              <a:t>The CBN now has a Payments System Policy and Oversight Office which is saddled with the effective monitoring and regulation of the payments system</a:t>
            </a:r>
          </a:p>
          <a:p>
            <a:pPr>
              <a:buFont typeface="Wingdings" pitchFamily="2" charset="2"/>
              <a:buChar char="q"/>
            </a:pPr>
            <a:r>
              <a:rPr lang="en-US" sz="1400" dirty="0" smtClean="0"/>
              <a:t>We are also in the process of acquiring a Payments System Oversight and Anti-Fraud System for online risk surveillance of the payments system</a:t>
            </a:r>
          </a:p>
          <a:p>
            <a:pPr>
              <a:buFont typeface="Wingdings" pitchFamily="2" charset="2"/>
              <a:buChar char="q"/>
            </a:pPr>
            <a:endParaRPr lang="en-US" sz="1400" dirty="0"/>
          </a:p>
        </p:txBody>
      </p:sp>
      <p:pic>
        <p:nvPicPr>
          <p:cNvPr id="4" name="Picture 3"/>
          <p:cNvPicPr>
            <a:picLocks noChangeAspect="1" noChangeArrowheads="1"/>
          </p:cNvPicPr>
          <p:nvPr/>
        </p:nvPicPr>
        <p:blipFill>
          <a:blip r:embed="rId2"/>
          <a:srcRect/>
          <a:stretch>
            <a:fillRect/>
          </a:stretch>
        </p:blipFill>
        <p:spPr bwMode="auto">
          <a:xfrm>
            <a:off x="4926724" y="1371600"/>
            <a:ext cx="3657600" cy="2206576"/>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4926724" y="3581400"/>
            <a:ext cx="3657600" cy="2743200"/>
          </a:xfrm>
          <a:prstGeom prst="rect">
            <a:avLst/>
          </a:prstGeom>
          <a:noFill/>
          <a:ln w="9525">
            <a:noFill/>
            <a:miter lim="800000"/>
            <a:headEnd/>
            <a:tailEnd/>
          </a:ln>
          <a:effectLst/>
        </p:spPr>
      </p:pic>
    </p:spTree>
    <p:extLst>
      <p:ext uri="{BB962C8B-B14F-4D97-AF65-F5344CB8AC3E}">
        <p14:creationId xmlns:p14="http://schemas.microsoft.com/office/powerpoint/2010/main" val="2927023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2400"/>
            <a:ext cx="8991600" cy="1143000"/>
          </a:xfrm>
          <a:prstGeom prst="rect">
            <a:avLst/>
          </a:prstGeom>
        </p:spPr>
        <p:txBody>
          <a:bodyPr>
            <a:normAutofit/>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sz="2800" b="1" dirty="0" smtClean="0">
                <a:solidFill>
                  <a:schemeClr val="bg1"/>
                </a:solidFill>
              </a:rPr>
              <a:t>Consumer Protection and Dispute Resolution</a:t>
            </a:r>
            <a:endParaRPr lang="en-US" sz="2800" b="1" dirty="0">
              <a:solidFill>
                <a:schemeClr val="bg1"/>
              </a:solidFill>
            </a:endParaRPr>
          </a:p>
        </p:txBody>
      </p:sp>
      <p:sp>
        <p:nvSpPr>
          <p:cNvPr id="3" name="Content Placeholder 2"/>
          <p:cNvSpPr txBox="1">
            <a:spLocks/>
          </p:cNvSpPr>
          <p:nvPr/>
        </p:nvSpPr>
        <p:spPr>
          <a:xfrm>
            <a:off x="304800" y="1295400"/>
            <a:ext cx="5562600" cy="5105400"/>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q"/>
            </a:pPr>
            <a:r>
              <a:rPr lang="en-US" sz="1400" smtClean="0"/>
              <a:t>Adoption of electronic payments is usually inhibited by poor dispute resolution and lax consumer protection regime. This can be more debilitating to the objective of financial inclusion for low income earners</a:t>
            </a:r>
          </a:p>
          <a:p>
            <a:pPr>
              <a:buFont typeface="Wingdings" pitchFamily="2" charset="2"/>
              <a:buChar char="q"/>
            </a:pPr>
            <a:r>
              <a:rPr lang="en-US" sz="1400" smtClean="0"/>
              <a:t>This realisation made the CBN to step up actions towards ensuring that users of payments services get adequate attention from providers.</a:t>
            </a:r>
          </a:p>
          <a:p>
            <a:pPr>
              <a:buFont typeface="Wingdings" pitchFamily="2" charset="2"/>
              <a:buChar char="q"/>
            </a:pPr>
            <a:r>
              <a:rPr lang="en-US" sz="1400" smtClean="0"/>
              <a:t>Creation of The Nigerian Electronic  Fraud Forum (NEFF) to formulate cohesive and effective fraud risk management strategies.</a:t>
            </a:r>
          </a:p>
          <a:p>
            <a:pPr>
              <a:buFont typeface="Wingdings" pitchFamily="2" charset="2"/>
              <a:buChar char="q"/>
            </a:pPr>
            <a:r>
              <a:rPr lang="en-US" sz="1400" smtClean="0"/>
              <a:t>Additionally banks were made to publicise their complaint desk contacts as CBN leads the way in equally informing the public to contact our desks when there are deviations from the guidelines in the resolutions of their issues as promptly as stipulated</a:t>
            </a:r>
          </a:p>
          <a:p>
            <a:pPr>
              <a:buFont typeface="Wingdings" pitchFamily="2" charset="2"/>
              <a:buChar char="q"/>
            </a:pPr>
            <a:r>
              <a:rPr lang="en-US" sz="1400" smtClean="0"/>
              <a:t>While we are in the process of establishing the Office of the Ombudsman for financial services, the CBN has created a Consumer Protection Division to strengthen users’ confidence and promote adoption.</a:t>
            </a:r>
          </a:p>
          <a:p>
            <a:pPr>
              <a:buFont typeface="Wingdings" pitchFamily="2" charset="2"/>
              <a:buChar char="q"/>
            </a:pPr>
            <a:endParaRPr lang="en-US" sz="1400" smtClean="0"/>
          </a:p>
          <a:p>
            <a:pPr>
              <a:buFont typeface="Wingdings" pitchFamily="2" charset="2"/>
              <a:buChar char="q"/>
            </a:pPr>
            <a:endParaRPr lang="en-US" sz="1400" dirty="0"/>
          </a:p>
        </p:txBody>
      </p:sp>
      <p:pic>
        <p:nvPicPr>
          <p:cNvPr id="4" name="Picture 2" descr="http://www.arb.ca.gov/ba/omb/images/handsombudsm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0054" y="1600200"/>
            <a:ext cx="2879145" cy="1981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6720" y="1771650"/>
            <a:ext cx="1944379" cy="430887"/>
          </a:xfrm>
          <a:prstGeom prst="rect">
            <a:avLst/>
          </a:prstGeom>
          <a:solidFill>
            <a:srgbClr val="FFFF66">
              <a:alpha val="34902"/>
            </a:srgbClr>
          </a:solidFill>
        </p:spPr>
        <p:txBody>
          <a:bodyPr wrap="square">
            <a:spAutoFit/>
          </a:bodyPr>
          <a:lstStyle/>
          <a:p>
            <a:pPr algn="r">
              <a:defRPr/>
            </a:pPr>
            <a:r>
              <a:rPr lang="en-US" sz="1100" b="1" dirty="0">
                <a:solidFill>
                  <a:srgbClr val="002060"/>
                </a:solidFill>
              </a:rPr>
              <a:t>Office of the Ombudsman</a:t>
            </a:r>
          </a:p>
          <a:p>
            <a:pPr algn="r">
              <a:defRPr/>
            </a:pPr>
            <a:r>
              <a:rPr lang="en-US" sz="1100" b="1" dirty="0">
                <a:solidFill>
                  <a:srgbClr val="002060"/>
                </a:solidFill>
              </a:rPr>
              <a:t>For Financial Services</a:t>
            </a:r>
          </a:p>
        </p:txBody>
      </p:sp>
    </p:spTree>
    <p:extLst>
      <p:ext uri="{BB962C8B-B14F-4D97-AF65-F5344CB8AC3E}">
        <p14:creationId xmlns:p14="http://schemas.microsoft.com/office/powerpoint/2010/main" val="1364042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42900" y="200492"/>
            <a:ext cx="7024744" cy="648736"/>
          </a:xfrm>
          <a:prstGeom prst="rect">
            <a:avLst/>
          </a:prstGeom>
        </p:spPr>
        <p:txBody>
          <a:bodyPr>
            <a:normAutofit/>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b="1" dirty="0" smtClean="0">
                <a:solidFill>
                  <a:schemeClr val="bg1"/>
                </a:solidFill>
              </a:rPr>
              <a:t>Bank Coordinators Group</a:t>
            </a:r>
            <a:endParaRPr lang="en-US" b="1" dirty="0">
              <a:solidFill>
                <a:schemeClr val="bg1"/>
              </a:solidFill>
            </a:endParaRPr>
          </a:p>
        </p:txBody>
      </p:sp>
      <p:sp>
        <p:nvSpPr>
          <p:cNvPr id="4" name="Content Placeholder 2"/>
          <p:cNvSpPr txBox="1">
            <a:spLocks/>
          </p:cNvSpPr>
          <p:nvPr/>
        </p:nvSpPr>
        <p:spPr>
          <a:xfrm>
            <a:off x="609600" y="1371600"/>
            <a:ext cx="7924800" cy="4648200"/>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 This working group is made up of representatives of all the banks in the country.</a:t>
            </a:r>
          </a:p>
          <a:p>
            <a:endParaRPr lang="en-US" sz="2000" dirty="0"/>
          </a:p>
          <a:p>
            <a:endParaRPr lang="en-US" sz="2000" dirty="0" smtClean="0"/>
          </a:p>
          <a:p>
            <a:endParaRPr lang="en-US" sz="2000" dirty="0" smtClean="0"/>
          </a:p>
          <a:p>
            <a:endParaRPr lang="en-US" sz="2000"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1800" dirty="0" smtClean="0"/>
          </a:p>
          <a:p>
            <a:endParaRPr lang="en-US" sz="1600" dirty="0"/>
          </a:p>
        </p:txBody>
      </p:sp>
      <p:grpSp>
        <p:nvGrpSpPr>
          <p:cNvPr id="13" name="Group 12"/>
          <p:cNvGrpSpPr/>
          <p:nvPr/>
        </p:nvGrpSpPr>
        <p:grpSpPr>
          <a:xfrm>
            <a:off x="685800" y="2080736"/>
            <a:ext cx="7772400" cy="1066800"/>
            <a:chOff x="762000" y="1676400"/>
            <a:chExt cx="7772400" cy="1066800"/>
          </a:xfrm>
        </p:grpSpPr>
        <p:grpSp>
          <p:nvGrpSpPr>
            <p:cNvPr id="8" name="Group 7"/>
            <p:cNvGrpSpPr/>
            <p:nvPr/>
          </p:nvGrpSpPr>
          <p:grpSpPr>
            <a:xfrm>
              <a:off x="762000" y="1676400"/>
              <a:ext cx="7772400" cy="1066800"/>
              <a:chOff x="762000" y="2362200"/>
              <a:chExt cx="6781800" cy="762000"/>
            </a:xfrm>
          </p:grpSpPr>
          <p:sp>
            <p:nvSpPr>
              <p:cNvPr id="6" name="Rectangle 5"/>
              <p:cNvSpPr/>
              <p:nvPr/>
            </p:nvSpPr>
            <p:spPr>
              <a:xfrm>
                <a:off x="762000" y="2362200"/>
                <a:ext cx="1905000" cy="76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77510" y="2362200"/>
                <a:ext cx="4866290" cy="76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838200" y="2052935"/>
              <a:ext cx="2041339" cy="369332"/>
            </a:xfrm>
            <a:prstGeom prst="rect">
              <a:avLst/>
            </a:prstGeom>
            <a:noFill/>
          </p:spPr>
          <p:txBody>
            <a:bodyPr wrap="square" rtlCol="0">
              <a:spAutoFit/>
            </a:bodyPr>
            <a:lstStyle/>
            <a:p>
              <a:r>
                <a:rPr lang="en-US" dirty="0"/>
                <a:t>Information sharing</a:t>
              </a:r>
            </a:p>
          </p:txBody>
        </p:sp>
        <p:sp>
          <p:nvSpPr>
            <p:cNvPr id="12" name="TextBox 11"/>
            <p:cNvSpPr txBox="1"/>
            <p:nvPr/>
          </p:nvSpPr>
          <p:spPr>
            <a:xfrm>
              <a:off x="2970442" y="1775936"/>
              <a:ext cx="5563958" cy="923330"/>
            </a:xfrm>
            <a:prstGeom prst="rect">
              <a:avLst/>
            </a:prstGeom>
            <a:noFill/>
          </p:spPr>
          <p:txBody>
            <a:bodyPr wrap="square" rtlCol="0">
              <a:spAutoFit/>
            </a:bodyPr>
            <a:lstStyle/>
            <a:p>
              <a:r>
                <a:rPr lang="en-US" dirty="0"/>
                <a:t>The group is mandated to meet on a regular basis as well as communicate on any issues that arise with the Cash policy implementation.</a:t>
              </a:r>
            </a:p>
          </p:txBody>
        </p:sp>
      </p:grpSp>
      <p:grpSp>
        <p:nvGrpSpPr>
          <p:cNvPr id="14" name="Group 13"/>
          <p:cNvGrpSpPr/>
          <p:nvPr/>
        </p:nvGrpSpPr>
        <p:grpSpPr>
          <a:xfrm>
            <a:off x="685800" y="3651765"/>
            <a:ext cx="7772400" cy="1299865"/>
            <a:chOff x="762000" y="1676400"/>
            <a:chExt cx="7772400" cy="1299865"/>
          </a:xfrm>
        </p:grpSpPr>
        <p:grpSp>
          <p:nvGrpSpPr>
            <p:cNvPr id="15" name="Group 14"/>
            <p:cNvGrpSpPr/>
            <p:nvPr/>
          </p:nvGrpSpPr>
          <p:grpSpPr>
            <a:xfrm>
              <a:off x="762000" y="1676400"/>
              <a:ext cx="7772400" cy="1066800"/>
              <a:chOff x="762000" y="2362200"/>
              <a:chExt cx="6781800" cy="762000"/>
            </a:xfrm>
          </p:grpSpPr>
          <p:sp>
            <p:nvSpPr>
              <p:cNvPr id="18" name="Rectangle 17"/>
              <p:cNvSpPr/>
              <p:nvPr/>
            </p:nvSpPr>
            <p:spPr>
              <a:xfrm>
                <a:off x="762000" y="2362200"/>
                <a:ext cx="1905000" cy="76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677510" y="2362200"/>
                <a:ext cx="4866290" cy="76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896183" y="2068323"/>
              <a:ext cx="1694617" cy="369332"/>
            </a:xfrm>
            <a:prstGeom prst="rect">
              <a:avLst/>
            </a:prstGeom>
            <a:noFill/>
          </p:spPr>
          <p:txBody>
            <a:bodyPr wrap="square" rtlCol="0">
              <a:spAutoFit/>
            </a:bodyPr>
            <a:lstStyle/>
            <a:p>
              <a:r>
                <a:rPr lang="en-US" dirty="0"/>
                <a:t>Issue resolution</a:t>
              </a:r>
            </a:p>
          </p:txBody>
        </p:sp>
        <p:sp>
          <p:nvSpPr>
            <p:cNvPr id="17" name="TextBox 16"/>
            <p:cNvSpPr txBox="1"/>
            <p:nvPr/>
          </p:nvSpPr>
          <p:spPr>
            <a:xfrm>
              <a:off x="2970441" y="1775936"/>
              <a:ext cx="5563959" cy="1200329"/>
            </a:xfrm>
            <a:prstGeom prst="rect">
              <a:avLst/>
            </a:prstGeom>
            <a:noFill/>
          </p:spPr>
          <p:txBody>
            <a:bodyPr wrap="square" rtlCol="0">
              <a:spAutoFit/>
            </a:bodyPr>
            <a:lstStyle/>
            <a:p>
              <a:r>
                <a:rPr lang="en-US" dirty="0" smtClean="0"/>
                <a:t>Bank </a:t>
              </a:r>
              <a:r>
                <a:rPr lang="en-US" dirty="0"/>
                <a:t>coordinators bring up issues from their banks, PTSPs and service providers to ensure prompt resolution for the smooth implementation of the policy.</a:t>
              </a:r>
            </a:p>
            <a:p>
              <a:endParaRPr lang="en-US" dirty="0"/>
            </a:p>
          </p:txBody>
        </p:sp>
      </p:grpSp>
      <p:grpSp>
        <p:nvGrpSpPr>
          <p:cNvPr id="20" name="Group 19"/>
          <p:cNvGrpSpPr/>
          <p:nvPr/>
        </p:nvGrpSpPr>
        <p:grpSpPr>
          <a:xfrm>
            <a:off x="685800" y="5137619"/>
            <a:ext cx="7848600" cy="1066800"/>
            <a:chOff x="762000" y="1676400"/>
            <a:chExt cx="7848600" cy="1066800"/>
          </a:xfrm>
        </p:grpSpPr>
        <p:grpSp>
          <p:nvGrpSpPr>
            <p:cNvPr id="21" name="Group 20"/>
            <p:cNvGrpSpPr/>
            <p:nvPr/>
          </p:nvGrpSpPr>
          <p:grpSpPr>
            <a:xfrm>
              <a:off x="762000" y="1676400"/>
              <a:ext cx="7772400" cy="1066800"/>
              <a:chOff x="762000" y="2362200"/>
              <a:chExt cx="6781800" cy="762000"/>
            </a:xfrm>
          </p:grpSpPr>
          <p:sp>
            <p:nvSpPr>
              <p:cNvPr id="24" name="Rectangle 23"/>
              <p:cNvSpPr/>
              <p:nvPr/>
            </p:nvSpPr>
            <p:spPr>
              <a:xfrm>
                <a:off x="762000" y="2362200"/>
                <a:ext cx="1905000" cy="76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77510" y="2362200"/>
                <a:ext cx="4866290" cy="76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p:cNvSpPr txBox="1"/>
            <p:nvPr/>
          </p:nvSpPr>
          <p:spPr>
            <a:xfrm>
              <a:off x="882912" y="1945213"/>
              <a:ext cx="2041339" cy="400110"/>
            </a:xfrm>
            <a:prstGeom prst="rect">
              <a:avLst/>
            </a:prstGeom>
            <a:noFill/>
          </p:spPr>
          <p:txBody>
            <a:bodyPr wrap="square" rtlCol="0">
              <a:spAutoFit/>
            </a:bodyPr>
            <a:lstStyle/>
            <a:p>
              <a:r>
                <a:rPr lang="en-US" sz="2000" dirty="0" smtClean="0"/>
                <a:t>Communication </a:t>
              </a:r>
              <a:endParaRPr lang="en-US" sz="2000" dirty="0"/>
            </a:p>
          </p:txBody>
        </p:sp>
        <p:sp>
          <p:nvSpPr>
            <p:cNvPr id="23" name="TextBox 22"/>
            <p:cNvSpPr txBox="1"/>
            <p:nvPr/>
          </p:nvSpPr>
          <p:spPr>
            <a:xfrm>
              <a:off x="2970441" y="1775936"/>
              <a:ext cx="5640159" cy="923330"/>
            </a:xfrm>
            <a:prstGeom prst="rect">
              <a:avLst/>
            </a:prstGeom>
            <a:noFill/>
          </p:spPr>
          <p:txBody>
            <a:bodyPr wrap="square" rtlCol="0">
              <a:spAutoFit/>
            </a:bodyPr>
            <a:lstStyle/>
            <a:p>
              <a:r>
                <a:rPr lang="en-US" dirty="0" smtClean="0"/>
                <a:t>Solutions </a:t>
              </a:r>
              <a:r>
                <a:rPr lang="en-US" dirty="0"/>
                <a:t>on the best way to tackle issues that arise in the cash policy implementation are tackled and relayed to the foot-soldiers in the bank for effective communication</a:t>
              </a:r>
              <a:r>
                <a:rPr lang="en-US" dirty="0" smtClean="0"/>
                <a:t>.</a:t>
              </a:r>
              <a:endParaRPr lang="en-US" dirty="0"/>
            </a:p>
          </p:txBody>
        </p:sp>
      </p:grpSp>
    </p:spTree>
    <p:extLst>
      <p:ext uri="{BB962C8B-B14F-4D97-AF65-F5344CB8AC3E}">
        <p14:creationId xmlns:p14="http://schemas.microsoft.com/office/powerpoint/2010/main" val="3877608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23850" y="307566"/>
            <a:ext cx="7024744" cy="572536"/>
          </a:xfrm>
          <a:prstGeom prst="rect">
            <a:avLst/>
          </a:prstGeom>
        </p:spPr>
        <p:txBody>
          <a:bodyPr>
            <a:normAutofit/>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sz="2800" b="1" dirty="0" smtClean="0">
                <a:solidFill>
                  <a:schemeClr val="bg1"/>
                </a:solidFill>
              </a:rPr>
              <a:t>Communication </a:t>
            </a:r>
            <a:endParaRPr lang="en-US" sz="2800" b="1" dirty="0">
              <a:solidFill>
                <a:schemeClr val="bg1"/>
              </a:solidFill>
            </a:endParaRPr>
          </a:p>
        </p:txBody>
      </p:sp>
      <p:sp>
        <p:nvSpPr>
          <p:cNvPr id="3" name="Content Placeholder 2"/>
          <p:cNvSpPr txBox="1">
            <a:spLocks/>
          </p:cNvSpPr>
          <p:nvPr/>
        </p:nvSpPr>
        <p:spPr>
          <a:xfrm>
            <a:off x="304800" y="1371600"/>
            <a:ext cx="8305800" cy="5257800"/>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900" dirty="0" smtClean="0"/>
              <a:t>The office is working with the Corporate Communication department and  a Service Provider (Prima Garnet) to:</a:t>
            </a:r>
          </a:p>
          <a:p>
            <a:pPr marL="457200" indent="-457200">
              <a:buAutoNum type="arabicPeriod"/>
            </a:pPr>
            <a:r>
              <a:rPr lang="en-US" sz="1900" dirty="0" smtClean="0"/>
              <a:t>Create a mass media campaign that captivates and delivers a message that will help change the psyche of the reader, viewer, listener, etc. depending on the channel used.</a:t>
            </a:r>
          </a:p>
          <a:p>
            <a:pPr marL="457200" indent="-457200">
              <a:buAutoNum type="arabicPeriod"/>
            </a:pPr>
            <a:r>
              <a:rPr lang="en-US" sz="1900" dirty="0" smtClean="0"/>
              <a:t>Various mediums have been employed in communications and they include-</a:t>
            </a:r>
          </a:p>
          <a:p>
            <a:pPr>
              <a:buFont typeface="Wingdings" pitchFamily="2" charset="2"/>
              <a:buChar char="Ø"/>
            </a:pPr>
            <a:r>
              <a:rPr lang="en-US" sz="1900" dirty="0" smtClean="0"/>
              <a:t> stakeholder sessions</a:t>
            </a:r>
          </a:p>
          <a:p>
            <a:pPr>
              <a:buFont typeface="Wingdings" pitchFamily="2" charset="2"/>
              <a:buChar char="Ø"/>
            </a:pPr>
            <a:r>
              <a:rPr lang="en-US" sz="1900" dirty="0" smtClean="0"/>
              <a:t>Radio and Television</a:t>
            </a:r>
          </a:p>
          <a:p>
            <a:pPr>
              <a:buFont typeface="Wingdings" pitchFamily="2" charset="2"/>
              <a:buChar char="Ø"/>
            </a:pPr>
            <a:r>
              <a:rPr lang="en-US" sz="1900" dirty="0" smtClean="0"/>
              <a:t>Newspaper, magazines and billboards</a:t>
            </a:r>
          </a:p>
          <a:p>
            <a:pPr>
              <a:buFont typeface="Wingdings" pitchFamily="2" charset="2"/>
              <a:buChar char="Ø"/>
            </a:pPr>
            <a:r>
              <a:rPr lang="en-US" sz="1900" dirty="0" smtClean="0"/>
              <a:t>Social media-Facebook, Twitter, Website  </a:t>
            </a:r>
          </a:p>
          <a:p>
            <a:r>
              <a:rPr lang="en-US" sz="1900" dirty="0" smtClean="0"/>
              <a:t>Nationwide sensitization on cash-less policy will commence in June 2012 this will include sensitization of CBN staff bank-wide, beginning with this Abuja – Knowledge Sharing Session in May 2012. Collaborating with Branch Controllers for seamless rollout to other states.</a:t>
            </a:r>
          </a:p>
          <a:p>
            <a:endParaRPr lang="en-US" sz="1900" dirty="0"/>
          </a:p>
        </p:txBody>
      </p:sp>
    </p:spTree>
    <p:extLst>
      <p:ext uri="{BB962C8B-B14F-4D97-AF65-F5344CB8AC3E}">
        <p14:creationId xmlns:p14="http://schemas.microsoft.com/office/powerpoint/2010/main" val="586731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bg1"/>
                </a:solidFill>
              </a:rPr>
              <a:t>Cash-less Nigeria</a:t>
            </a:r>
            <a:endParaRPr lang="en-US" sz="2800" b="1" dirty="0">
              <a:solidFill>
                <a:schemeClr val="bg1"/>
              </a:solidFill>
            </a:endParaRPr>
          </a:p>
        </p:txBody>
      </p:sp>
      <p:sp>
        <p:nvSpPr>
          <p:cNvPr id="3" name="Content Placeholder 2"/>
          <p:cNvSpPr>
            <a:spLocks noGrp="1"/>
          </p:cNvSpPr>
          <p:nvPr>
            <p:ph idx="1"/>
          </p:nvPr>
        </p:nvSpPr>
        <p:spPr>
          <a:xfrm>
            <a:off x="274638" y="1243358"/>
            <a:ext cx="8396287" cy="5157441"/>
          </a:xfrm>
        </p:spPr>
        <p:txBody>
          <a:bodyPr>
            <a:normAutofit lnSpcReduction="10000"/>
          </a:bodyPr>
          <a:lstStyle/>
          <a:p>
            <a:r>
              <a:rPr lang="en-US" dirty="0" smtClean="0"/>
              <a:t>This is the phase 2 of the Cash policy implementation and was initially due to commence in June 2012 but was postponed for various reasons and to ensure we get it right in the nationwide roll-out.</a:t>
            </a:r>
          </a:p>
          <a:p>
            <a:r>
              <a:rPr lang="en-US" dirty="0" smtClean="0"/>
              <a:t>The nationwide implementation will begin on January </a:t>
            </a:r>
            <a:r>
              <a:rPr lang="en-US" dirty="0" smtClean="0"/>
              <a:t>2013.</a:t>
            </a:r>
            <a:endParaRPr lang="en-US" dirty="0" smtClean="0"/>
          </a:p>
          <a:p>
            <a:r>
              <a:rPr lang="en-US" dirty="0" smtClean="0"/>
              <a:t>Communication is key to implementing the policy, beginning with this session, nationwide communication has commenced.</a:t>
            </a:r>
          </a:p>
          <a:p>
            <a:r>
              <a:rPr lang="en-US" dirty="0" smtClean="0"/>
              <a:t>POS deployment will be driven massively through Bank commitment</a:t>
            </a:r>
            <a:r>
              <a:rPr lang="en-US" dirty="0" smtClean="0"/>
              <a:t>.</a:t>
            </a:r>
          </a:p>
          <a:p>
            <a:r>
              <a:rPr lang="en-US" dirty="0" smtClean="0"/>
              <a:t>There will also be need to license more PTSP’s to bridge the deployment gap.</a:t>
            </a:r>
            <a:endParaRPr lang="en-US" dirty="0"/>
          </a:p>
        </p:txBody>
      </p:sp>
    </p:spTree>
    <p:extLst>
      <p:ext uri="{BB962C8B-B14F-4D97-AF65-F5344CB8AC3E}">
        <p14:creationId xmlns:p14="http://schemas.microsoft.com/office/powerpoint/2010/main" val="2044655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228600"/>
            <a:ext cx="7024744" cy="648736"/>
          </a:xfrm>
          <a:prstGeom prst="rect">
            <a:avLst/>
          </a:prstGeom>
        </p:spPr>
        <p:txBody>
          <a:bodyPr>
            <a:normAutofit/>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sz="2800" b="1" dirty="0" smtClean="0">
                <a:solidFill>
                  <a:schemeClr val="bg1"/>
                </a:solidFill>
              </a:rPr>
              <a:t>Conclusion </a:t>
            </a:r>
            <a:endParaRPr lang="en-US" sz="2800" b="1" dirty="0">
              <a:solidFill>
                <a:schemeClr val="bg1"/>
              </a:solidFill>
            </a:endParaRPr>
          </a:p>
        </p:txBody>
      </p:sp>
      <p:sp>
        <p:nvSpPr>
          <p:cNvPr id="3" name="Content Placeholder 2"/>
          <p:cNvSpPr txBox="1">
            <a:spLocks/>
          </p:cNvSpPr>
          <p:nvPr/>
        </p:nvSpPr>
        <p:spPr>
          <a:xfrm>
            <a:off x="457200" y="1219200"/>
            <a:ext cx="8229600" cy="3429000"/>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US" sz="2400" dirty="0" smtClean="0"/>
              <a:t>Retail Payment transformation, especially the cash policy implementation  dominated the space of Shared Services in the last one year due to the required changes and amendments made to the policy and the shift in the roll-out both for the pilot and nationwide </a:t>
            </a:r>
            <a:r>
              <a:rPr lang="en-US" sz="2400" dirty="0" smtClean="0"/>
              <a:t>rollout. The nationwide roll out will also be done in phases with some major cities next.</a:t>
            </a:r>
          </a:p>
          <a:p>
            <a:pPr marL="0" indent="0"/>
            <a:endParaRPr lang="en-US" sz="2400" dirty="0" smtClean="0"/>
          </a:p>
          <a:p>
            <a:pPr marL="0" indent="0"/>
            <a:r>
              <a:rPr lang="en-US" sz="2400" dirty="0" smtClean="0"/>
              <a:t>The success of the cash policy depends on all of us since “charity begins at home”.</a:t>
            </a:r>
          </a:p>
          <a:p>
            <a:pPr marL="0" indent="0"/>
            <a:endParaRPr lang="en-US" sz="2400" dirty="0" smtClean="0"/>
          </a:p>
        </p:txBody>
      </p:sp>
    </p:spTree>
    <p:extLst>
      <p:ext uri="{BB962C8B-B14F-4D97-AF65-F5344CB8AC3E}">
        <p14:creationId xmlns:p14="http://schemas.microsoft.com/office/powerpoint/2010/main" val="3241165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4834" name="Rectangle 2" hidden="1"/>
          <p:cNvGraphicFramePr>
            <a:graphicFrameLocks/>
          </p:cNvGraphicFramePr>
          <p:nvPr>
            <p:custDataLst>
              <p:tags r:id="rId2"/>
            </p:custDataLst>
          </p:nvPr>
        </p:nvGraphicFramePr>
        <p:xfrm>
          <a:off x="-1588" y="0"/>
          <a:ext cx="161926" cy="161925"/>
        </p:xfrm>
        <a:graphic>
          <a:graphicData uri="http://schemas.openxmlformats.org/presentationml/2006/ole">
            <mc:AlternateContent xmlns:mc="http://schemas.openxmlformats.org/markup-compatibility/2006">
              <mc:Choice xmlns:v="urn:schemas-microsoft-com:vml" Requires="v">
                <p:oleObj spid="_x0000_s134164" name="think-cell Slide" r:id="rId5" imgW="0" imgH="0" progId="">
                  <p:embed/>
                </p:oleObj>
              </mc:Choice>
              <mc:Fallback>
                <p:oleObj name="think-cell Slide" r:id="rId5" imgW="0" imgH="0" progId="">
                  <p:embed/>
                  <p:pic>
                    <p:nvPicPr>
                      <p:cNvPr id="0" name="AutoShape 2"/>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88" y="0"/>
                        <a:ext cx="161926" cy="16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Title 5"/>
          <p:cNvSpPr txBox="1">
            <a:spLocks/>
          </p:cNvSpPr>
          <p:nvPr/>
        </p:nvSpPr>
        <p:spPr>
          <a:xfrm>
            <a:off x="304800" y="762000"/>
            <a:ext cx="8153400" cy="868362"/>
          </a:xfrm>
          <a:prstGeom prst="rect">
            <a:avLst/>
          </a:prstGeom>
        </p:spPr>
        <p:txBody>
          <a:bodyPr/>
          <a:lstStyle/>
          <a:p>
            <a:pPr eaLnBrk="0" fontAlgn="base" hangingPunct="0">
              <a:lnSpc>
                <a:spcPct val="80000"/>
              </a:lnSpc>
              <a:spcBef>
                <a:spcPct val="0"/>
              </a:spcBef>
              <a:spcAft>
                <a:spcPct val="0"/>
              </a:spcAft>
              <a:defRPr/>
            </a:pPr>
            <a:endParaRPr lang="en-US" sz="2200" b="1" kern="0" dirty="0">
              <a:solidFill>
                <a:prstClr val="white"/>
              </a:solidFill>
              <a:latin typeface="Arial" pitchFamily="34" charset="0"/>
              <a:cs typeface="Arial" pitchFamily="34" charset="0"/>
            </a:endParaRPr>
          </a:p>
        </p:txBody>
      </p:sp>
      <p:sp>
        <p:nvSpPr>
          <p:cNvPr id="4" name="TextBox 3"/>
          <p:cNvSpPr txBox="1"/>
          <p:nvPr/>
        </p:nvSpPr>
        <p:spPr>
          <a:xfrm>
            <a:off x="1600200" y="2633008"/>
            <a:ext cx="6858000" cy="1938992"/>
          </a:xfrm>
          <a:prstGeom prst="rect">
            <a:avLst/>
          </a:prstGeom>
          <a:noFill/>
        </p:spPr>
        <p:txBody>
          <a:bodyPr wrap="square" rtlCol="0">
            <a:spAutoFit/>
          </a:bodyPr>
          <a:lstStyle/>
          <a:p>
            <a:r>
              <a:rPr lang="en-US" sz="6000" b="1" i="1" dirty="0" smtClean="0">
                <a:latin typeface="Bradley Hand ITC" pitchFamily="66" charset="0"/>
              </a:rPr>
              <a:t>THANK YOU    	</a:t>
            </a:r>
          </a:p>
          <a:p>
            <a:r>
              <a:rPr lang="en-US" sz="6000" b="1" i="1" dirty="0" smtClean="0">
                <a:latin typeface="Bradley Hand ITC" pitchFamily="66" charset="0"/>
              </a:rPr>
              <a:t>FOR LISTENING!</a:t>
            </a:r>
          </a:p>
        </p:txBody>
      </p:sp>
      <p:sp>
        <p:nvSpPr>
          <p:cNvPr id="5" name="Rectangle 4"/>
          <p:cNvSpPr/>
          <p:nvPr/>
        </p:nvSpPr>
        <p:spPr>
          <a:xfrm>
            <a:off x="0" y="6324600"/>
            <a:ext cx="58674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140437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Background</a:t>
            </a:r>
            <a:endParaRPr lang="en-US" b="1" dirty="0">
              <a:solidFill>
                <a:schemeClr val="bg1"/>
              </a:solidFill>
            </a:endParaRPr>
          </a:p>
        </p:txBody>
      </p:sp>
      <p:sp>
        <p:nvSpPr>
          <p:cNvPr id="4" name="Title 5"/>
          <p:cNvSpPr txBox="1">
            <a:spLocks noGrp="1"/>
          </p:cNvSpPr>
          <p:nvPr>
            <p:ph idx="1"/>
          </p:nvPr>
        </p:nvSpPr>
        <p:spPr>
          <a:xfrm>
            <a:off x="274638" y="1243359"/>
            <a:ext cx="8396287" cy="966441"/>
          </a:xfrm>
          <a:prstGeom prst="rect">
            <a:avLst/>
          </a:prstGeom>
        </p:spPr>
        <p:txBody>
          <a:bodyPr/>
          <a:lstStyle/>
          <a:p>
            <a:pPr eaLnBrk="0" hangingPunct="0">
              <a:lnSpc>
                <a:spcPct val="80000"/>
              </a:lnSpc>
              <a:defRPr/>
            </a:pPr>
            <a:r>
              <a:rPr lang="en-US" kern="0" dirty="0">
                <a:latin typeface="+mj-lt"/>
                <a:ea typeface="+mj-ea"/>
                <a:cs typeface="+mj-cs"/>
              </a:rPr>
              <a:t>CBN, in conjunction with the Banker’s committee embarked on a Shared Services program to drastically reduce the industry’s cost to serve</a:t>
            </a:r>
          </a:p>
        </p:txBody>
      </p:sp>
      <p:grpSp>
        <p:nvGrpSpPr>
          <p:cNvPr id="5" name="Group 4"/>
          <p:cNvGrpSpPr/>
          <p:nvPr/>
        </p:nvGrpSpPr>
        <p:grpSpPr>
          <a:xfrm>
            <a:off x="381001" y="2381250"/>
            <a:ext cx="8077200" cy="4301877"/>
            <a:chOff x="835025" y="2022723"/>
            <a:chExt cx="7623175" cy="4301877"/>
          </a:xfrm>
        </p:grpSpPr>
        <p:sp>
          <p:nvSpPr>
            <p:cNvPr id="6" name="AutoShape 4"/>
            <p:cNvSpPr>
              <a:spLocks noChangeArrowheads="1"/>
            </p:cNvSpPr>
            <p:nvPr>
              <p:custDataLst>
                <p:tags r:id="rId1"/>
              </p:custDataLst>
            </p:nvPr>
          </p:nvSpPr>
          <p:spPr bwMode="gray">
            <a:xfrm>
              <a:off x="835025" y="2057400"/>
              <a:ext cx="4498975" cy="4267200"/>
            </a:xfrm>
            <a:prstGeom prst="homePlate">
              <a:avLst>
                <a:gd name="adj" fmla="val 12766"/>
              </a:avLst>
            </a:prstGeom>
            <a:solidFill>
              <a:srgbClr val="D8EEC0"/>
            </a:solidFill>
            <a:ln w="9525">
              <a:solidFill>
                <a:schemeClr val="tx1"/>
              </a:solidFill>
              <a:miter lim="800000"/>
              <a:headEnd/>
              <a:tailEnd/>
            </a:ln>
          </p:spPr>
          <p:txBody>
            <a:bodyPr lIns="0" tIns="0" rIns="0" bIns="0" anchor="ctr"/>
            <a:lstStyle/>
            <a:p>
              <a:pPr defTabSz="933450"/>
              <a:endParaRPr lang="en-US" sz="1200" u="sng" dirty="0"/>
            </a:p>
          </p:txBody>
        </p:sp>
        <p:sp>
          <p:nvSpPr>
            <p:cNvPr id="7" name="Rectangle 7"/>
            <p:cNvSpPr>
              <a:spLocks noChangeArrowheads="1"/>
            </p:cNvSpPr>
            <p:nvPr>
              <p:custDataLst>
                <p:tags r:id="rId2"/>
              </p:custDataLst>
            </p:nvPr>
          </p:nvSpPr>
          <p:spPr bwMode="gray">
            <a:xfrm>
              <a:off x="949325" y="2078772"/>
              <a:ext cx="4003675" cy="4093428"/>
            </a:xfrm>
            <a:prstGeom prst="rect">
              <a:avLst/>
            </a:prstGeom>
            <a:noFill/>
            <a:ln w="9525">
              <a:noFill/>
              <a:miter lim="800000"/>
              <a:headEnd/>
              <a:tailEnd/>
            </a:ln>
          </p:spPr>
          <p:txBody>
            <a:bodyPr wrap="square" lIns="0" tIns="0" rIns="0" bIns="0">
              <a:spAutoFit/>
            </a:bodyPr>
            <a:lstStyle/>
            <a:p>
              <a:pPr fontAlgn="auto">
                <a:spcBef>
                  <a:spcPts val="0"/>
                </a:spcBef>
                <a:spcAft>
                  <a:spcPts val="0"/>
                </a:spcAft>
                <a:buClr>
                  <a:srgbClr val="002060"/>
                </a:buClr>
                <a:defRPr/>
              </a:pPr>
              <a:r>
                <a:rPr lang="en-US" sz="1400" b="1" dirty="0" smtClean="0"/>
                <a:t>Context</a:t>
              </a:r>
            </a:p>
            <a:p>
              <a:pPr fontAlgn="auto">
                <a:spcBef>
                  <a:spcPts val="0"/>
                </a:spcBef>
                <a:spcAft>
                  <a:spcPts val="0"/>
                </a:spcAft>
                <a:buClr>
                  <a:srgbClr val="002060"/>
                </a:buClr>
                <a:defRPr/>
              </a:pPr>
              <a:r>
                <a:rPr lang="en-US" sz="1400" dirty="0" smtClean="0"/>
                <a:t>In </a:t>
              </a:r>
              <a:r>
                <a:rPr lang="en-US" sz="1400" dirty="0"/>
                <a:t>the wake of the banking industry intervention, our analysis indicated that the </a:t>
              </a:r>
              <a:r>
                <a:rPr lang="en-US" sz="1400" b="1" dirty="0"/>
                <a:t>high cost structure of the banks was partially responsible for their preference for lending to the capital market and oil &amp; gas industry </a:t>
              </a:r>
              <a:r>
                <a:rPr lang="en-US" sz="1400" dirty="0"/>
                <a:t>which led to asset bubbles </a:t>
              </a:r>
            </a:p>
            <a:p>
              <a:pPr fontAlgn="auto">
                <a:spcBef>
                  <a:spcPts val="0"/>
                </a:spcBef>
                <a:spcAft>
                  <a:spcPts val="0"/>
                </a:spcAft>
                <a:buClr>
                  <a:srgbClr val="002060"/>
                </a:buClr>
                <a:defRPr/>
              </a:pPr>
              <a:endParaRPr lang="en-US" sz="1400" dirty="0"/>
            </a:p>
            <a:p>
              <a:pPr fontAlgn="auto">
                <a:spcBef>
                  <a:spcPts val="0"/>
                </a:spcBef>
                <a:spcAft>
                  <a:spcPts val="0"/>
                </a:spcAft>
                <a:buClr>
                  <a:srgbClr val="002060"/>
                </a:buClr>
                <a:defRPr/>
              </a:pPr>
              <a:r>
                <a:rPr lang="en-US" sz="1400" b="1" dirty="0" smtClean="0"/>
                <a:t>Embedded </a:t>
              </a:r>
              <a:r>
                <a:rPr lang="en-US" sz="1400" b="1" dirty="0"/>
                <a:t>within lending rates and cost of banking services are operating expenses </a:t>
              </a:r>
              <a:r>
                <a:rPr lang="en-US" sz="1400" dirty="0"/>
                <a:t>arising from inefficiencies in the provision of banking services.</a:t>
              </a:r>
            </a:p>
            <a:p>
              <a:pPr fontAlgn="auto">
                <a:spcBef>
                  <a:spcPts val="0"/>
                </a:spcBef>
                <a:spcAft>
                  <a:spcPts val="0"/>
                </a:spcAft>
                <a:buClr>
                  <a:srgbClr val="002060"/>
                </a:buClr>
                <a:defRPr/>
              </a:pPr>
              <a:endParaRPr lang="en-US" sz="1400" dirty="0"/>
            </a:p>
            <a:p>
              <a:pPr fontAlgn="auto">
                <a:spcBef>
                  <a:spcPts val="0"/>
                </a:spcBef>
                <a:spcAft>
                  <a:spcPts val="0"/>
                </a:spcAft>
                <a:buClr>
                  <a:srgbClr val="002060"/>
                </a:buClr>
                <a:defRPr/>
              </a:pPr>
              <a:r>
                <a:rPr lang="en-US" sz="1400" dirty="0" smtClean="0"/>
                <a:t>The </a:t>
              </a:r>
              <a:r>
                <a:rPr lang="en-US" sz="1400" b="1" dirty="0"/>
                <a:t>Bankers Committee in conjunction with the CBN commissioned </a:t>
              </a:r>
              <a:r>
                <a:rPr lang="en-US" sz="1400" dirty="0"/>
                <a:t>a study which identified cost drivers in the industry and the possibility of </a:t>
              </a:r>
              <a:r>
                <a:rPr lang="en-US" sz="1400" b="1" dirty="0"/>
                <a:t>achieving 30% cost reduction </a:t>
              </a:r>
              <a:r>
                <a:rPr lang="en-US" sz="1400" dirty="0"/>
                <a:t>with the attendant positive impact on </a:t>
              </a:r>
              <a:r>
                <a:rPr lang="en-US" sz="1400" dirty="0" smtClean="0"/>
                <a:t>lend-</a:t>
              </a:r>
              <a:br>
                <a:rPr lang="en-US" sz="1400" dirty="0" smtClean="0"/>
              </a:br>
              <a:r>
                <a:rPr lang="en-US" sz="1400" dirty="0" smtClean="0"/>
                <a:t>ing </a:t>
              </a:r>
              <a:r>
                <a:rPr lang="en-US" sz="1400" dirty="0"/>
                <a:t>rates and bank charges.</a:t>
              </a:r>
            </a:p>
          </p:txBody>
        </p:sp>
        <p:sp>
          <p:nvSpPr>
            <p:cNvPr id="8" name="Rectangle 3"/>
            <p:cNvSpPr>
              <a:spLocks noChangeArrowheads="1"/>
            </p:cNvSpPr>
            <p:nvPr>
              <p:custDataLst>
                <p:tags r:id="rId3"/>
              </p:custDataLst>
            </p:nvPr>
          </p:nvSpPr>
          <p:spPr bwMode="gray">
            <a:xfrm>
              <a:off x="5867400" y="2022723"/>
              <a:ext cx="25908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144463" lvl="1" indent="-142875" defTabSz="895350">
                <a:buSzPct val="120000"/>
              </a:pPr>
              <a:endParaRPr lang="en-US" sz="1600" dirty="0">
                <a:solidFill>
                  <a:srgbClr val="000000"/>
                </a:solidFill>
              </a:endParaRPr>
            </a:p>
            <a:p>
              <a:pPr marL="1588" lvl="1" defTabSz="895350">
                <a:buSzPct val="120000"/>
              </a:pPr>
              <a:r>
                <a:rPr lang="en-US" sz="1600" dirty="0">
                  <a:solidFill>
                    <a:srgbClr val="000000"/>
                  </a:solidFill>
                </a:rPr>
                <a:t>Reduce Industry cost-to-serve by 30% </a:t>
              </a:r>
            </a:p>
            <a:p>
              <a:pPr marL="1588" lvl="1" defTabSz="895350">
                <a:buSzPct val="120000"/>
              </a:pPr>
              <a:endParaRPr lang="en-US" sz="1600" dirty="0">
                <a:solidFill>
                  <a:srgbClr val="000000"/>
                </a:solidFill>
              </a:endParaRPr>
            </a:p>
            <a:p>
              <a:pPr marL="1588" lvl="1" defTabSz="895350">
                <a:buSzPct val="120000"/>
              </a:pPr>
              <a:r>
                <a:rPr lang="en-US" sz="1600" dirty="0">
                  <a:solidFill>
                    <a:srgbClr val="000000"/>
                  </a:solidFill>
                </a:rPr>
                <a:t>Increase access, convenience and service levels across the Industry</a:t>
              </a:r>
            </a:p>
            <a:p>
              <a:pPr marL="1588" lvl="1" defTabSz="895350">
                <a:buSzPct val="120000"/>
              </a:pPr>
              <a:endParaRPr lang="en-US" sz="1600" dirty="0">
                <a:solidFill>
                  <a:srgbClr val="000000"/>
                </a:solidFill>
              </a:endParaRPr>
            </a:p>
            <a:p>
              <a:pPr marL="1588" lvl="1" defTabSz="895350">
                <a:buSzPct val="120000"/>
              </a:pPr>
              <a:r>
                <a:rPr lang="en-US" sz="1600" dirty="0" smtClean="0">
                  <a:solidFill>
                    <a:srgbClr val="000000"/>
                  </a:solidFill>
                </a:rPr>
                <a:t>Enable </a:t>
              </a:r>
              <a:r>
                <a:rPr lang="en-US" sz="1600" dirty="0">
                  <a:solidFill>
                    <a:srgbClr val="000000"/>
                  </a:solidFill>
                </a:rPr>
                <a:t>greater financial inclusion and integration of financial services into the economy, with its attendant positive impact on economic development </a:t>
              </a:r>
            </a:p>
          </p:txBody>
        </p:sp>
        <p:sp>
          <p:nvSpPr>
            <p:cNvPr id="9" name="Oval 83"/>
            <p:cNvSpPr>
              <a:spLocks noChangeArrowheads="1"/>
            </p:cNvSpPr>
            <p:nvPr/>
          </p:nvSpPr>
          <p:spPr bwMode="gray">
            <a:xfrm>
              <a:off x="5410200" y="2209800"/>
              <a:ext cx="342900" cy="342900"/>
            </a:xfrm>
            <a:prstGeom prst="ellipse">
              <a:avLst/>
            </a:prstGeom>
            <a:solidFill>
              <a:srgbClr val="00B050"/>
            </a:solidFill>
            <a:ln w="9525" algn="ctr">
              <a:solidFill>
                <a:schemeClr val="tx1"/>
              </a:solidFill>
              <a:round/>
              <a:headEnd/>
              <a:tailEnd/>
            </a:ln>
          </p:spPr>
          <p:txBody>
            <a:bodyPr wrap="none" lIns="0" tIns="0" rIns="0" bIns="0" anchor="ctr" anchorCtr="1"/>
            <a:lstStyle/>
            <a:p>
              <a:pPr defTabSz="817563"/>
              <a:r>
                <a:rPr lang="en-US" sz="1600" b="1" dirty="0">
                  <a:solidFill>
                    <a:schemeClr val="bg1"/>
                  </a:solidFill>
                </a:rPr>
                <a:t>1</a:t>
              </a:r>
            </a:p>
          </p:txBody>
        </p:sp>
        <p:sp>
          <p:nvSpPr>
            <p:cNvPr id="10" name="Oval 84"/>
            <p:cNvSpPr>
              <a:spLocks noChangeArrowheads="1"/>
            </p:cNvSpPr>
            <p:nvPr/>
          </p:nvSpPr>
          <p:spPr bwMode="gray">
            <a:xfrm>
              <a:off x="5410200" y="2971800"/>
              <a:ext cx="342900" cy="342900"/>
            </a:xfrm>
            <a:prstGeom prst="ellipse">
              <a:avLst/>
            </a:prstGeom>
            <a:solidFill>
              <a:srgbClr val="00B050"/>
            </a:solidFill>
            <a:ln w="9525" algn="ctr">
              <a:solidFill>
                <a:schemeClr val="tx1"/>
              </a:solidFill>
              <a:round/>
              <a:headEnd/>
              <a:tailEnd/>
            </a:ln>
          </p:spPr>
          <p:txBody>
            <a:bodyPr wrap="none" lIns="0" tIns="0" rIns="0" bIns="0" anchor="ctr" anchorCtr="1"/>
            <a:lstStyle/>
            <a:p>
              <a:pPr defTabSz="817563"/>
              <a:r>
                <a:rPr lang="en-US" sz="1600" b="1" dirty="0">
                  <a:solidFill>
                    <a:schemeClr val="bg1"/>
                  </a:solidFill>
                </a:rPr>
                <a:t>2</a:t>
              </a:r>
            </a:p>
          </p:txBody>
        </p:sp>
        <p:sp>
          <p:nvSpPr>
            <p:cNvPr id="11" name="Oval 85"/>
            <p:cNvSpPr>
              <a:spLocks noChangeArrowheads="1"/>
            </p:cNvSpPr>
            <p:nvPr/>
          </p:nvSpPr>
          <p:spPr bwMode="gray">
            <a:xfrm>
              <a:off x="5395091" y="3974640"/>
              <a:ext cx="342900" cy="339725"/>
            </a:xfrm>
            <a:prstGeom prst="ellipse">
              <a:avLst/>
            </a:prstGeom>
            <a:solidFill>
              <a:srgbClr val="00B050"/>
            </a:solidFill>
            <a:ln w="9525" algn="ctr">
              <a:solidFill>
                <a:schemeClr val="tx1"/>
              </a:solidFill>
              <a:round/>
              <a:headEnd/>
              <a:tailEnd/>
            </a:ln>
          </p:spPr>
          <p:txBody>
            <a:bodyPr wrap="none" lIns="0" tIns="0" rIns="0" bIns="0" anchor="ctr" anchorCtr="1"/>
            <a:lstStyle/>
            <a:p>
              <a:pPr defTabSz="817563"/>
              <a:r>
                <a:rPr lang="en-US" sz="1600" b="1" dirty="0">
                  <a:solidFill>
                    <a:schemeClr val="bg1"/>
                  </a:solidFill>
                </a:rPr>
                <a:t>3</a:t>
              </a:r>
            </a:p>
          </p:txBody>
        </p:sp>
        <p:sp>
          <p:nvSpPr>
            <p:cNvPr id="12" name="AutoShape 68"/>
            <p:cNvSpPr>
              <a:spLocks noChangeArrowheads="1"/>
            </p:cNvSpPr>
            <p:nvPr>
              <p:custDataLst>
                <p:tags r:id="rId4"/>
              </p:custDataLst>
            </p:nvPr>
          </p:nvSpPr>
          <p:spPr bwMode="auto">
            <a:xfrm rot="5400000">
              <a:off x="3703851" y="4068551"/>
              <a:ext cx="2879298" cy="381000"/>
            </a:xfrm>
            <a:prstGeom prst="triangle">
              <a:avLst>
                <a:gd name="adj" fmla="val 50000"/>
              </a:avLst>
            </a:prstGeom>
            <a:solidFill>
              <a:schemeClr val="tx1"/>
            </a:solidFill>
            <a:ln w="9525" algn="ctr">
              <a:solidFill>
                <a:schemeClr val="tx1"/>
              </a:solidFill>
              <a:miter lim="800000"/>
              <a:headEnd/>
              <a:tailEnd/>
            </a:ln>
          </p:spPr>
          <p:txBody>
            <a:bodyPr wrap="none" anchor="ctr"/>
            <a:lstStyle/>
            <a:p>
              <a:endParaRPr lang="en-US" dirty="0"/>
            </a:p>
          </p:txBody>
        </p:sp>
      </p:grpSp>
    </p:spTree>
    <p:extLst>
      <p:ext uri="{BB962C8B-B14F-4D97-AF65-F5344CB8AC3E}">
        <p14:creationId xmlns:p14="http://schemas.microsoft.com/office/powerpoint/2010/main" val="3698268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54" name="Line 22"/>
          <p:cNvSpPr>
            <a:spLocks noChangeShapeType="1"/>
          </p:cNvSpPr>
          <p:nvPr/>
        </p:nvSpPr>
        <p:spPr bwMode="auto">
          <a:xfrm flipH="1">
            <a:off x="1600200" y="1676400"/>
            <a:ext cx="1903412" cy="3048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144855" name="Line 23"/>
          <p:cNvSpPr>
            <a:spLocks noChangeShapeType="1"/>
          </p:cNvSpPr>
          <p:nvPr/>
        </p:nvSpPr>
        <p:spPr bwMode="auto">
          <a:xfrm>
            <a:off x="6324600" y="1555751"/>
            <a:ext cx="1828800" cy="42545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144856" name="Line 24"/>
          <p:cNvSpPr>
            <a:spLocks noChangeShapeType="1"/>
          </p:cNvSpPr>
          <p:nvPr/>
        </p:nvSpPr>
        <p:spPr bwMode="auto">
          <a:xfrm flipH="1">
            <a:off x="3276599" y="1758951"/>
            <a:ext cx="989012" cy="29845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144857" name="Line 25"/>
          <p:cNvSpPr>
            <a:spLocks noChangeShapeType="1"/>
          </p:cNvSpPr>
          <p:nvPr/>
        </p:nvSpPr>
        <p:spPr bwMode="auto">
          <a:xfrm>
            <a:off x="5345112" y="1727200"/>
            <a:ext cx="1055688" cy="3302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144858" name="Line 26"/>
          <p:cNvSpPr>
            <a:spLocks noChangeShapeType="1"/>
          </p:cNvSpPr>
          <p:nvPr/>
        </p:nvSpPr>
        <p:spPr bwMode="auto">
          <a:xfrm>
            <a:off x="4833936" y="1758950"/>
            <a:ext cx="45719" cy="29845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8" name="Rectangle 37"/>
          <p:cNvSpPr/>
          <p:nvPr/>
        </p:nvSpPr>
        <p:spPr>
          <a:xfrm>
            <a:off x="0" y="6324600"/>
            <a:ext cx="58674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aphicFrame>
        <p:nvGraphicFramePr>
          <p:cNvPr id="1144834" name="Rectangle 2" hidden="1"/>
          <p:cNvGraphicFramePr>
            <a:graphicFrameLocks/>
          </p:cNvGraphicFramePr>
          <p:nvPr>
            <p:custDataLst>
              <p:tags r:id="rId2"/>
            </p:custDataLst>
          </p:nvPr>
        </p:nvGraphicFramePr>
        <p:xfrm>
          <a:off x="-1588" y="0"/>
          <a:ext cx="161926" cy="161925"/>
        </p:xfrm>
        <a:graphic>
          <a:graphicData uri="http://schemas.openxmlformats.org/presentationml/2006/ole">
            <mc:AlternateContent xmlns:mc="http://schemas.openxmlformats.org/markup-compatibility/2006">
              <mc:Choice xmlns:v="urn:schemas-microsoft-com:vml" Requires="v">
                <p:oleObj spid="_x0000_s57365" name="think-cell Slide" r:id="rId27" imgW="0" imgH="0" progId="">
                  <p:embed/>
                </p:oleObj>
              </mc:Choice>
              <mc:Fallback>
                <p:oleObj name="think-cell Slide" r:id="rId27"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88" y="0"/>
                        <a:ext cx="161926"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 name="Title 5"/>
          <p:cNvSpPr txBox="1">
            <a:spLocks/>
          </p:cNvSpPr>
          <p:nvPr/>
        </p:nvSpPr>
        <p:spPr>
          <a:xfrm>
            <a:off x="152400" y="46038"/>
            <a:ext cx="8153400" cy="868362"/>
          </a:xfrm>
          <a:prstGeom prst="rect">
            <a:avLst/>
          </a:prstGeom>
        </p:spPr>
        <p:txBody>
          <a:bodyPr/>
          <a:lstStyle/>
          <a:p>
            <a:pPr marL="0" marR="0" lvl="0" indent="0" algn="l" defTabSz="914400" rtl="0" eaLnBrk="0" fontAlgn="base" latinLnBrk="0" hangingPunct="0">
              <a:lnSpc>
                <a:spcPct val="80000"/>
              </a:lnSpc>
              <a:spcBef>
                <a:spcPct val="0"/>
              </a:spcBef>
              <a:spcAft>
                <a:spcPct val="0"/>
              </a:spcAft>
              <a:buClrTx/>
              <a:buSzTx/>
              <a:buFontTx/>
              <a:buNone/>
              <a:tabLst/>
              <a:defRPr/>
            </a:pPr>
            <a:r>
              <a:rPr kumimoji="0" lang="en-US" sz="22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Overview: CBN, in conjunction with the Banker’s committee embarked</a:t>
            </a:r>
            <a:r>
              <a:rPr kumimoji="0" lang="en-US" sz="2200" b="1" i="0" u="none" strike="noStrike" kern="0" cap="none" spc="0" normalizeH="0" noProof="0" dirty="0" smtClean="0">
                <a:ln>
                  <a:noFill/>
                </a:ln>
                <a:solidFill>
                  <a:schemeClr val="bg1"/>
                </a:solidFill>
                <a:effectLst/>
                <a:uLnTx/>
                <a:uFillTx/>
                <a:latin typeface="Arial" pitchFamily="34" charset="0"/>
                <a:ea typeface="+mj-ea"/>
                <a:cs typeface="Arial" pitchFamily="34" charset="0"/>
              </a:rPr>
              <a:t> on a Shared Services program with three key objectives, including a drastic cost reduction of 30%</a:t>
            </a:r>
            <a:endParaRPr kumimoji="0" lang="en-US" sz="2200" b="1" i="0" u="none" strike="noStrike" kern="0" cap="none" spc="0" normalizeH="0" baseline="0" noProof="0" dirty="0">
              <a:ln>
                <a:noFill/>
              </a:ln>
              <a:solidFill>
                <a:schemeClr val="bg1"/>
              </a:solidFill>
              <a:effectLst/>
              <a:uLnTx/>
              <a:uFillTx/>
              <a:latin typeface="Arial" pitchFamily="34" charset="0"/>
              <a:ea typeface="+mj-ea"/>
              <a:cs typeface="Arial" pitchFamily="34" charset="0"/>
            </a:endParaRPr>
          </a:p>
        </p:txBody>
      </p:sp>
      <p:grpSp>
        <p:nvGrpSpPr>
          <p:cNvPr id="8" name="Group 7"/>
          <p:cNvGrpSpPr/>
          <p:nvPr/>
        </p:nvGrpSpPr>
        <p:grpSpPr>
          <a:xfrm>
            <a:off x="28766" y="1060450"/>
            <a:ext cx="8761412" cy="5753616"/>
            <a:chOff x="228600" y="1060450"/>
            <a:chExt cx="8761412" cy="5753616"/>
          </a:xfrm>
        </p:grpSpPr>
        <p:sp>
          <p:nvSpPr>
            <p:cNvPr id="35" name="Rectangle 8"/>
            <p:cNvSpPr>
              <a:spLocks noChangeArrowheads="1"/>
            </p:cNvSpPr>
            <p:nvPr/>
          </p:nvSpPr>
          <p:spPr bwMode="gray">
            <a:xfrm>
              <a:off x="608012" y="1905000"/>
              <a:ext cx="8382000" cy="4648200"/>
            </a:xfrm>
            <a:prstGeom prst="rect">
              <a:avLst/>
            </a:prstGeom>
            <a:solidFill>
              <a:schemeClr val="bg1"/>
            </a:solidFill>
            <a:ln w="9525">
              <a:solidFill>
                <a:srgbClr val="00B050"/>
              </a:solidFill>
              <a:miter lim="800000"/>
              <a:headEnd/>
              <a:tailEnd/>
            </a:ln>
            <a:effectLst>
              <a:outerShdw dist="35921" dir="2700000" algn="ctr" rotWithShape="0">
                <a:schemeClr val="bg2"/>
              </a:outerShdw>
            </a:effectLst>
          </p:spPr>
          <p:txBody>
            <a:bodyPr wrap="none" anchor="ctr"/>
            <a:lstStyle/>
            <a:p>
              <a:endParaRPr lang="en-US">
                <a:latin typeface="Arial" pitchFamily="34" charset="0"/>
                <a:cs typeface="Arial" pitchFamily="34" charset="0"/>
              </a:endParaRPr>
            </a:p>
          </p:txBody>
        </p:sp>
        <p:grpSp>
          <p:nvGrpSpPr>
            <p:cNvPr id="2" name="Group 4"/>
            <p:cNvGrpSpPr>
              <a:grpSpLocks/>
            </p:cNvGrpSpPr>
            <p:nvPr>
              <p:custDataLst>
                <p:tags r:id="rId3"/>
              </p:custDataLst>
            </p:nvPr>
          </p:nvGrpSpPr>
          <p:grpSpPr bwMode="auto">
            <a:xfrm>
              <a:off x="7277100" y="2024063"/>
              <a:ext cx="1600200" cy="757237"/>
              <a:chOff x="1240" y="1968"/>
              <a:chExt cx="960" cy="960"/>
            </a:xfrm>
          </p:grpSpPr>
          <p:sp>
            <p:nvSpPr>
              <p:cNvPr id="1144837" name="Rectangle 5"/>
              <p:cNvSpPr>
                <a:spLocks noChangeArrowheads="1"/>
              </p:cNvSpPr>
              <p:nvPr>
                <p:custDataLst>
                  <p:tags r:id="rId23"/>
                </p:custDataLst>
              </p:nvPr>
            </p:nvSpPr>
            <p:spPr bwMode="auto">
              <a:xfrm>
                <a:off x="1240" y="1968"/>
                <a:ext cx="960" cy="960"/>
              </a:xfrm>
              <a:prstGeom prst="rect">
                <a:avLst/>
              </a:prstGeom>
              <a:solidFill>
                <a:srgbClr val="D8EEC0"/>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144838" name="Rectangle 6"/>
              <p:cNvSpPr>
                <a:spLocks noChangeArrowheads="1"/>
              </p:cNvSpPr>
              <p:nvPr>
                <p:custDataLst>
                  <p:tags r:id="rId24"/>
                </p:custDataLst>
              </p:nvPr>
            </p:nvSpPr>
            <p:spPr bwMode="auto">
              <a:xfrm>
                <a:off x="1240" y="1968"/>
                <a:ext cx="960" cy="960"/>
              </a:xfrm>
              <a:prstGeom prst="rect">
                <a:avLst/>
              </a:prstGeom>
              <a:noFill/>
              <a:ln w="9525">
                <a:noFill/>
                <a:miter lim="800000"/>
                <a:headEnd/>
                <a:tailEnd/>
              </a:ln>
            </p:spPr>
            <p:txBody>
              <a:bodyPr lIns="64775" tIns="64775" rIns="64775" bIns="0"/>
              <a:lstStyle/>
              <a:p>
                <a:pPr algn="l" defTabSz="895350">
                  <a:buSzPct val="120000"/>
                </a:pPr>
                <a:r>
                  <a:rPr lang="en-US" sz="1300" b="1" dirty="0" smtClean="0">
                    <a:solidFill>
                      <a:srgbClr val="000000"/>
                    </a:solidFill>
                    <a:latin typeface="Arial" pitchFamily="34" charset="0"/>
                    <a:cs typeface="Arial" pitchFamily="34" charset="0"/>
                  </a:rPr>
                  <a:t>Back Office Operations</a:t>
                </a:r>
                <a:endParaRPr lang="en-US" sz="1300" b="1" dirty="0">
                  <a:solidFill>
                    <a:srgbClr val="000000"/>
                  </a:solidFill>
                  <a:latin typeface="Arial" pitchFamily="34" charset="0"/>
                  <a:cs typeface="Arial" pitchFamily="34" charset="0"/>
                </a:endParaRPr>
              </a:p>
            </p:txBody>
          </p:sp>
        </p:grpSp>
        <p:grpSp>
          <p:nvGrpSpPr>
            <p:cNvPr id="3" name="Group 7"/>
            <p:cNvGrpSpPr>
              <a:grpSpLocks/>
            </p:cNvGrpSpPr>
            <p:nvPr>
              <p:custDataLst>
                <p:tags r:id="rId4"/>
              </p:custDataLst>
            </p:nvPr>
          </p:nvGrpSpPr>
          <p:grpSpPr bwMode="auto">
            <a:xfrm>
              <a:off x="533400" y="2022475"/>
              <a:ext cx="1600200" cy="757238"/>
              <a:chOff x="1240" y="1968"/>
              <a:chExt cx="960" cy="960"/>
            </a:xfrm>
          </p:grpSpPr>
          <p:sp>
            <p:nvSpPr>
              <p:cNvPr id="1144840" name="Rectangle 8"/>
              <p:cNvSpPr>
                <a:spLocks noChangeArrowheads="1"/>
              </p:cNvSpPr>
              <p:nvPr>
                <p:custDataLst>
                  <p:tags r:id="rId21"/>
                </p:custDataLst>
              </p:nvPr>
            </p:nvSpPr>
            <p:spPr bwMode="auto">
              <a:xfrm>
                <a:off x="1240" y="1968"/>
                <a:ext cx="960" cy="960"/>
              </a:xfrm>
              <a:prstGeom prst="rect">
                <a:avLst/>
              </a:prstGeom>
              <a:solidFill>
                <a:srgbClr val="D8EEC0"/>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144841" name="Rectangle 9"/>
              <p:cNvSpPr>
                <a:spLocks noChangeArrowheads="1"/>
              </p:cNvSpPr>
              <p:nvPr>
                <p:custDataLst>
                  <p:tags r:id="rId22"/>
                </p:custDataLst>
              </p:nvPr>
            </p:nvSpPr>
            <p:spPr bwMode="auto">
              <a:xfrm>
                <a:off x="1240" y="1968"/>
                <a:ext cx="960" cy="960"/>
              </a:xfrm>
              <a:prstGeom prst="rect">
                <a:avLst/>
              </a:prstGeom>
              <a:noFill/>
              <a:ln w="9525">
                <a:noFill/>
                <a:miter lim="800000"/>
                <a:headEnd/>
                <a:tailEnd/>
              </a:ln>
            </p:spPr>
            <p:txBody>
              <a:bodyPr lIns="64775" tIns="64775" rIns="64775" bIns="0"/>
              <a:lstStyle/>
              <a:p>
                <a:pPr algn="l" defTabSz="895350">
                  <a:buSzPct val="120000"/>
                </a:pPr>
                <a:r>
                  <a:rPr lang="en-US" sz="1300" b="1" dirty="0" smtClean="0">
                    <a:solidFill>
                      <a:srgbClr val="000000"/>
                    </a:solidFill>
                    <a:latin typeface="Arial" pitchFamily="34" charset="0"/>
                    <a:cs typeface="Arial" pitchFamily="34" charset="0"/>
                  </a:rPr>
                  <a:t>Cash Management	</a:t>
                </a:r>
                <a:endParaRPr lang="en-US" sz="1300" b="1" dirty="0">
                  <a:solidFill>
                    <a:srgbClr val="000000"/>
                  </a:solidFill>
                  <a:latin typeface="Arial" pitchFamily="34" charset="0"/>
                  <a:cs typeface="Arial" pitchFamily="34" charset="0"/>
                </a:endParaRPr>
              </a:p>
            </p:txBody>
          </p:sp>
        </p:grpSp>
        <p:grpSp>
          <p:nvGrpSpPr>
            <p:cNvPr id="4" name="Group 10"/>
            <p:cNvGrpSpPr>
              <a:grpSpLocks/>
            </p:cNvGrpSpPr>
            <p:nvPr>
              <p:custDataLst>
                <p:tags r:id="rId5"/>
              </p:custDataLst>
            </p:nvPr>
          </p:nvGrpSpPr>
          <p:grpSpPr bwMode="auto">
            <a:xfrm>
              <a:off x="5581650" y="2022475"/>
              <a:ext cx="1600200" cy="757238"/>
              <a:chOff x="1240" y="1968"/>
              <a:chExt cx="960" cy="960"/>
            </a:xfrm>
          </p:grpSpPr>
          <p:sp>
            <p:nvSpPr>
              <p:cNvPr id="1144843" name="Rectangle 11"/>
              <p:cNvSpPr>
                <a:spLocks noChangeArrowheads="1"/>
              </p:cNvSpPr>
              <p:nvPr>
                <p:custDataLst>
                  <p:tags r:id="rId19"/>
                </p:custDataLst>
              </p:nvPr>
            </p:nvSpPr>
            <p:spPr bwMode="auto">
              <a:xfrm>
                <a:off x="1240" y="1968"/>
                <a:ext cx="960" cy="960"/>
              </a:xfrm>
              <a:prstGeom prst="rect">
                <a:avLst/>
              </a:prstGeom>
              <a:solidFill>
                <a:schemeClr val="accent2"/>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144844" name="Rectangle 12"/>
              <p:cNvSpPr>
                <a:spLocks noChangeArrowheads="1"/>
              </p:cNvSpPr>
              <p:nvPr>
                <p:custDataLst>
                  <p:tags r:id="rId20"/>
                </p:custDataLst>
              </p:nvPr>
            </p:nvSpPr>
            <p:spPr bwMode="auto">
              <a:xfrm>
                <a:off x="1240" y="1968"/>
                <a:ext cx="960" cy="960"/>
              </a:xfrm>
              <a:prstGeom prst="rect">
                <a:avLst/>
              </a:prstGeom>
              <a:solidFill>
                <a:srgbClr val="D8EEC0"/>
              </a:solidFill>
              <a:ln w="9525">
                <a:solidFill>
                  <a:schemeClr val="tx1"/>
                </a:solidFill>
                <a:miter lim="800000"/>
                <a:headEnd/>
                <a:tailEnd/>
              </a:ln>
            </p:spPr>
            <p:txBody>
              <a:bodyPr lIns="64775" tIns="64775" rIns="64775" bIns="0"/>
              <a:lstStyle/>
              <a:p>
                <a:pPr algn="l" defTabSz="895350">
                  <a:buSzPct val="120000"/>
                </a:pPr>
                <a:r>
                  <a:rPr lang="en-US" sz="1300" b="1" dirty="0" smtClean="0">
                    <a:solidFill>
                      <a:srgbClr val="000000"/>
                    </a:solidFill>
                    <a:latin typeface="Arial" pitchFamily="34" charset="0"/>
                    <a:cs typeface="Arial" pitchFamily="34" charset="0"/>
                  </a:rPr>
                  <a:t>IT Standards	</a:t>
                </a:r>
                <a:endParaRPr lang="en-US" sz="1300" b="1" dirty="0">
                  <a:solidFill>
                    <a:srgbClr val="000000"/>
                  </a:solidFill>
                  <a:latin typeface="Arial" pitchFamily="34" charset="0"/>
                  <a:cs typeface="Arial" pitchFamily="34" charset="0"/>
                </a:endParaRPr>
              </a:p>
            </p:txBody>
          </p:sp>
        </p:grpSp>
        <p:grpSp>
          <p:nvGrpSpPr>
            <p:cNvPr id="5" name="Group 13"/>
            <p:cNvGrpSpPr>
              <a:grpSpLocks/>
            </p:cNvGrpSpPr>
            <p:nvPr>
              <p:custDataLst>
                <p:tags r:id="rId6"/>
              </p:custDataLst>
            </p:nvPr>
          </p:nvGrpSpPr>
          <p:grpSpPr bwMode="auto">
            <a:xfrm>
              <a:off x="3894137" y="2024063"/>
              <a:ext cx="1600200" cy="757237"/>
              <a:chOff x="1240" y="1968"/>
              <a:chExt cx="960" cy="960"/>
            </a:xfrm>
          </p:grpSpPr>
          <p:sp>
            <p:nvSpPr>
              <p:cNvPr id="1144846" name="Rectangle 14"/>
              <p:cNvSpPr>
                <a:spLocks noChangeArrowheads="1"/>
              </p:cNvSpPr>
              <p:nvPr>
                <p:custDataLst>
                  <p:tags r:id="rId17"/>
                </p:custDataLst>
              </p:nvPr>
            </p:nvSpPr>
            <p:spPr bwMode="auto">
              <a:xfrm>
                <a:off x="1240" y="1968"/>
                <a:ext cx="960" cy="960"/>
              </a:xfrm>
              <a:prstGeom prst="rect">
                <a:avLst/>
              </a:prstGeom>
              <a:solidFill>
                <a:srgbClr val="D8EEC0"/>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144847" name="Rectangle 15"/>
              <p:cNvSpPr>
                <a:spLocks noChangeArrowheads="1"/>
              </p:cNvSpPr>
              <p:nvPr>
                <p:custDataLst>
                  <p:tags r:id="rId18"/>
                </p:custDataLst>
              </p:nvPr>
            </p:nvSpPr>
            <p:spPr bwMode="auto">
              <a:xfrm>
                <a:off x="1240" y="1968"/>
                <a:ext cx="960" cy="960"/>
              </a:xfrm>
              <a:prstGeom prst="rect">
                <a:avLst/>
              </a:prstGeom>
              <a:noFill/>
              <a:ln w="9525">
                <a:noFill/>
                <a:miter lim="800000"/>
                <a:headEnd/>
                <a:tailEnd/>
              </a:ln>
            </p:spPr>
            <p:txBody>
              <a:bodyPr lIns="64775" tIns="64775" rIns="64775" bIns="0"/>
              <a:lstStyle/>
              <a:p>
                <a:pPr algn="l" defTabSz="895350">
                  <a:buSzPct val="120000"/>
                </a:pPr>
                <a:r>
                  <a:rPr lang="en-US" sz="1300" b="1" dirty="0" smtClean="0">
                    <a:solidFill>
                      <a:srgbClr val="000000"/>
                    </a:solidFill>
                    <a:latin typeface="Arial" pitchFamily="34" charset="0"/>
                    <a:cs typeface="Arial" pitchFamily="34" charset="0"/>
                  </a:rPr>
                  <a:t>IT Infrastructure &amp; Services</a:t>
                </a:r>
                <a:endParaRPr lang="en-US" sz="1300" b="1" dirty="0">
                  <a:solidFill>
                    <a:srgbClr val="000000"/>
                  </a:solidFill>
                  <a:latin typeface="Arial" pitchFamily="34" charset="0"/>
                  <a:cs typeface="Arial" pitchFamily="34" charset="0"/>
                </a:endParaRPr>
              </a:p>
            </p:txBody>
          </p:sp>
        </p:grpSp>
        <p:grpSp>
          <p:nvGrpSpPr>
            <p:cNvPr id="6" name="Group 16"/>
            <p:cNvGrpSpPr>
              <a:grpSpLocks/>
            </p:cNvGrpSpPr>
            <p:nvPr>
              <p:custDataLst>
                <p:tags r:id="rId7"/>
              </p:custDataLst>
            </p:nvPr>
          </p:nvGrpSpPr>
          <p:grpSpPr bwMode="auto">
            <a:xfrm>
              <a:off x="2200275" y="2022475"/>
              <a:ext cx="1600200" cy="757238"/>
              <a:chOff x="1240" y="1968"/>
              <a:chExt cx="960" cy="960"/>
            </a:xfrm>
          </p:grpSpPr>
          <p:sp>
            <p:nvSpPr>
              <p:cNvPr id="1144849" name="Rectangle 17"/>
              <p:cNvSpPr>
                <a:spLocks noChangeArrowheads="1"/>
              </p:cNvSpPr>
              <p:nvPr>
                <p:custDataLst>
                  <p:tags r:id="rId15"/>
                </p:custDataLst>
              </p:nvPr>
            </p:nvSpPr>
            <p:spPr bwMode="auto">
              <a:xfrm>
                <a:off x="1240" y="1968"/>
                <a:ext cx="960" cy="960"/>
              </a:xfrm>
              <a:prstGeom prst="rect">
                <a:avLst/>
              </a:prstGeom>
              <a:solidFill>
                <a:srgbClr val="FF0000"/>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144850" name="Rectangle 18"/>
              <p:cNvSpPr>
                <a:spLocks noChangeArrowheads="1"/>
              </p:cNvSpPr>
              <p:nvPr>
                <p:custDataLst>
                  <p:tags r:id="rId16"/>
                </p:custDataLst>
              </p:nvPr>
            </p:nvSpPr>
            <p:spPr bwMode="auto">
              <a:xfrm>
                <a:off x="1240" y="1968"/>
                <a:ext cx="960" cy="960"/>
              </a:xfrm>
              <a:prstGeom prst="rect">
                <a:avLst/>
              </a:prstGeom>
              <a:noFill/>
              <a:ln w="9525">
                <a:noFill/>
                <a:miter lim="800000"/>
                <a:headEnd/>
                <a:tailEnd/>
              </a:ln>
            </p:spPr>
            <p:txBody>
              <a:bodyPr lIns="64775" tIns="64775" rIns="64775" bIns="0"/>
              <a:lstStyle/>
              <a:p>
                <a:pPr algn="l" defTabSz="895350">
                  <a:buSzPct val="120000"/>
                </a:pPr>
                <a:r>
                  <a:rPr lang="en-US" sz="1300" b="1" dirty="0" smtClean="0">
                    <a:solidFill>
                      <a:schemeClr val="bg1"/>
                    </a:solidFill>
                    <a:latin typeface="Arial" pitchFamily="34" charset="0"/>
                    <a:cs typeface="Arial" pitchFamily="34" charset="0"/>
                  </a:rPr>
                  <a:t>Payment Systems Transformation*</a:t>
                </a:r>
                <a:r>
                  <a:rPr lang="en-US" sz="1300" b="1" dirty="0" smtClean="0">
                    <a:solidFill>
                      <a:srgbClr val="000000"/>
                    </a:solidFill>
                    <a:latin typeface="Arial" pitchFamily="34" charset="0"/>
                    <a:cs typeface="Arial" pitchFamily="34" charset="0"/>
                  </a:rPr>
                  <a:t>	</a:t>
                </a:r>
                <a:endParaRPr lang="en-US" sz="1300" b="1" dirty="0">
                  <a:solidFill>
                    <a:srgbClr val="000000"/>
                  </a:solidFill>
                  <a:latin typeface="Arial" pitchFamily="34" charset="0"/>
                  <a:cs typeface="Arial" pitchFamily="34" charset="0"/>
                </a:endParaRPr>
              </a:p>
            </p:txBody>
          </p:sp>
        </p:grpSp>
        <p:grpSp>
          <p:nvGrpSpPr>
            <p:cNvPr id="7" name="Group 19"/>
            <p:cNvGrpSpPr>
              <a:grpSpLocks/>
            </p:cNvGrpSpPr>
            <p:nvPr>
              <p:custDataLst>
                <p:tags r:id="rId8"/>
              </p:custDataLst>
            </p:nvPr>
          </p:nvGrpSpPr>
          <p:grpSpPr bwMode="auto">
            <a:xfrm>
              <a:off x="3200400" y="1060450"/>
              <a:ext cx="3449638" cy="768350"/>
              <a:chOff x="160" y="1968"/>
              <a:chExt cx="960" cy="960"/>
            </a:xfrm>
          </p:grpSpPr>
          <p:sp>
            <p:nvSpPr>
              <p:cNvPr id="1144852" name="Oval 20"/>
              <p:cNvSpPr>
                <a:spLocks noChangeArrowheads="1"/>
              </p:cNvSpPr>
              <p:nvPr>
                <p:custDataLst>
                  <p:tags r:id="rId13"/>
                </p:custDataLst>
              </p:nvPr>
            </p:nvSpPr>
            <p:spPr bwMode="auto">
              <a:xfrm>
                <a:off x="160" y="1968"/>
                <a:ext cx="960" cy="960"/>
              </a:xfrm>
              <a:prstGeom prst="ellipse">
                <a:avLst/>
              </a:prstGeom>
              <a:solidFill>
                <a:srgbClr val="00B050"/>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44853" name="Rectangle 21"/>
              <p:cNvSpPr>
                <a:spLocks noChangeArrowheads="1"/>
              </p:cNvSpPr>
              <p:nvPr>
                <p:custDataLst>
                  <p:tags r:id="rId14"/>
                </p:custDataLst>
              </p:nvPr>
            </p:nvSpPr>
            <p:spPr bwMode="auto">
              <a:xfrm>
                <a:off x="171" y="2008"/>
                <a:ext cx="880" cy="880"/>
              </a:xfrm>
              <a:prstGeom prst="rect">
                <a:avLst/>
              </a:prstGeom>
              <a:noFill/>
              <a:ln w="9525">
                <a:noFill/>
                <a:miter lim="800000"/>
                <a:headEnd/>
                <a:tailEnd/>
              </a:ln>
            </p:spPr>
            <p:txBody>
              <a:bodyPr lIns="3887" tIns="0" rIns="3887" bIns="0" anchor="ctr"/>
              <a:lstStyle/>
              <a:p>
                <a:pPr defTabSz="895350">
                  <a:buSzPct val="120000"/>
                </a:pPr>
                <a:r>
                  <a:rPr lang="en-ZA" sz="1600" b="1" dirty="0" smtClean="0">
                    <a:solidFill>
                      <a:schemeClr val="bg1"/>
                    </a:solidFill>
                    <a:latin typeface="Arial" pitchFamily="34" charset="0"/>
                    <a:cs typeface="Arial" pitchFamily="34" charset="0"/>
                  </a:rPr>
                  <a:t>          Shared Services Program</a:t>
                </a:r>
                <a:endParaRPr lang="en-US" sz="1600" b="1" dirty="0">
                  <a:solidFill>
                    <a:schemeClr val="bg1"/>
                  </a:solidFill>
                  <a:latin typeface="Arial" pitchFamily="34" charset="0"/>
                  <a:cs typeface="Arial" pitchFamily="34" charset="0"/>
                </a:endParaRPr>
              </a:p>
            </p:txBody>
          </p:sp>
        </p:grpSp>
        <p:sp>
          <p:nvSpPr>
            <p:cNvPr id="1144859" name="Rectangle 27"/>
            <p:cNvSpPr>
              <a:spLocks noChangeArrowheads="1"/>
            </p:cNvSpPr>
            <p:nvPr/>
          </p:nvSpPr>
          <p:spPr bwMode="auto">
            <a:xfrm>
              <a:off x="7340600" y="2890838"/>
              <a:ext cx="1449387" cy="1400383"/>
            </a:xfrm>
            <a:prstGeom prst="rect">
              <a:avLst/>
            </a:prstGeom>
            <a:noFill/>
            <a:ln w="9525">
              <a:noFill/>
              <a:miter lim="800000"/>
              <a:headEnd/>
              <a:tailEnd/>
            </a:ln>
          </p:spPr>
          <p:txBody>
            <a:bodyPr lIns="0" tIns="0" rIns="0" bIns="0">
              <a:spAutoFit/>
            </a:bodyPr>
            <a:lstStyle/>
            <a:p>
              <a:pPr marL="144463" lvl="1" indent="-142875" algn="l" defTabSz="895350">
                <a:buSzPct val="120000"/>
                <a:buFontTx/>
                <a:buChar char="•"/>
              </a:pPr>
              <a:r>
                <a:rPr lang="en-ZA" sz="1300" dirty="0" smtClean="0">
                  <a:solidFill>
                    <a:srgbClr val="000000"/>
                  </a:solidFill>
                  <a:latin typeface="Arial" pitchFamily="34" charset="0"/>
                  <a:cs typeface="Arial" pitchFamily="34" charset="0"/>
                </a:rPr>
                <a:t>Enable cost reduction through shared back office operations </a:t>
              </a:r>
              <a:r>
                <a:rPr lang="en-ZA" sz="1300" i="1" dirty="0" smtClean="0">
                  <a:solidFill>
                    <a:srgbClr val="000000"/>
                  </a:solidFill>
                  <a:latin typeface="Arial" pitchFamily="34" charset="0"/>
                  <a:cs typeface="Arial" pitchFamily="34" charset="0"/>
                </a:rPr>
                <a:t>(centralized processing, collections; etc)</a:t>
              </a:r>
              <a:endParaRPr lang="en-ZA" sz="1300" i="1" dirty="0">
                <a:solidFill>
                  <a:srgbClr val="000000"/>
                </a:solidFill>
                <a:latin typeface="Arial" pitchFamily="34" charset="0"/>
                <a:cs typeface="Arial" pitchFamily="34" charset="0"/>
              </a:endParaRPr>
            </a:p>
          </p:txBody>
        </p:sp>
        <p:sp>
          <p:nvSpPr>
            <p:cNvPr id="1144860" name="Rectangle 28"/>
            <p:cNvSpPr>
              <a:spLocks noChangeArrowheads="1"/>
            </p:cNvSpPr>
            <p:nvPr/>
          </p:nvSpPr>
          <p:spPr bwMode="auto">
            <a:xfrm>
              <a:off x="3973512" y="2890838"/>
              <a:ext cx="1512888" cy="2000548"/>
            </a:xfrm>
            <a:prstGeom prst="rect">
              <a:avLst/>
            </a:prstGeom>
            <a:noFill/>
            <a:ln w="9525">
              <a:noFill/>
              <a:miter lim="800000"/>
              <a:headEnd/>
              <a:tailEnd/>
            </a:ln>
          </p:spPr>
          <p:txBody>
            <a:bodyPr wrap="square" lIns="0" tIns="0" rIns="0" bIns="0">
              <a:spAutoFit/>
            </a:bodyPr>
            <a:lstStyle/>
            <a:p>
              <a:pPr marL="144463" lvl="1" indent="-142875" algn="l" defTabSz="895350">
                <a:buSzPct val="120000"/>
                <a:buFontTx/>
                <a:buChar char="•"/>
              </a:pPr>
              <a:r>
                <a:rPr lang="en-US" sz="1300" dirty="0" smtClean="0">
                  <a:solidFill>
                    <a:srgbClr val="000000"/>
                  </a:solidFill>
                  <a:latin typeface="Arial" pitchFamily="34" charset="0"/>
                  <a:cs typeface="Arial" pitchFamily="34" charset="0"/>
                </a:rPr>
                <a:t>Increase efficiency and reduce cost of operations/maintenance for IT and infrastructure </a:t>
              </a:r>
              <a:r>
                <a:rPr lang="en-US" sz="1300" i="1" dirty="0" smtClean="0">
                  <a:solidFill>
                    <a:srgbClr val="000000"/>
                  </a:solidFill>
                  <a:latin typeface="Arial" pitchFamily="34" charset="0"/>
                  <a:cs typeface="Arial" pitchFamily="34" charset="0"/>
                </a:rPr>
                <a:t>(application management,      data centre, shared network, shared power, etc)</a:t>
              </a:r>
              <a:endParaRPr lang="en-ZA" sz="1300" i="1" dirty="0">
                <a:solidFill>
                  <a:srgbClr val="000000"/>
                </a:solidFill>
                <a:latin typeface="Arial" pitchFamily="34" charset="0"/>
                <a:cs typeface="Arial" pitchFamily="34" charset="0"/>
              </a:endParaRPr>
            </a:p>
          </p:txBody>
        </p:sp>
        <p:sp>
          <p:nvSpPr>
            <p:cNvPr id="1144861" name="Rectangle 29"/>
            <p:cNvSpPr>
              <a:spLocks noChangeArrowheads="1"/>
            </p:cNvSpPr>
            <p:nvPr/>
          </p:nvSpPr>
          <p:spPr bwMode="auto">
            <a:xfrm>
              <a:off x="2238375" y="2890838"/>
              <a:ext cx="1449387" cy="1800493"/>
            </a:xfrm>
            <a:prstGeom prst="rect">
              <a:avLst/>
            </a:prstGeom>
            <a:noFill/>
            <a:ln w="9525">
              <a:noFill/>
              <a:miter lim="800000"/>
              <a:headEnd/>
              <a:tailEnd/>
            </a:ln>
          </p:spPr>
          <p:txBody>
            <a:bodyPr lIns="0" tIns="0" rIns="0" bIns="0">
              <a:spAutoFit/>
            </a:bodyPr>
            <a:lstStyle/>
            <a:p>
              <a:pPr marL="144463" lvl="1" indent="-142875" algn="l" defTabSz="895350">
                <a:buSzPct val="120000"/>
                <a:buFontTx/>
                <a:buChar char="•"/>
              </a:pPr>
              <a:r>
                <a:rPr lang="en-ZA" sz="1300" dirty="0" smtClean="0">
                  <a:solidFill>
                    <a:srgbClr val="000000"/>
                  </a:solidFill>
                  <a:latin typeface="Arial" pitchFamily="34" charset="0"/>
                  <a:cs typeface="Arial" pitchFamily="34" charset="0"/>
                </a:rPr>
                <a:t>Facilitate growth of electronic payments</a:t>
              </a:r>
              <a:endParaRPr lang="en-US" sz="1300" dirty="0" smtClean="0">
                <a:solidFill>
                  <a:srgbClr val="000000"/>
                </a:solidFill>
                <a:latin typeface="Arial" pitchFamily="34" charset="0"/>
                <a:cs typeface="Arial" pitchFamily="34" charset="0"/>
              </a:endParaRPr>
            </a:p>
            <a:p>
              <a:pPr marL="144463" lvl="1" indent="-142875" algn="l" defTabSz="895350">
                <a:buSzPct val="120000"/>
                <a:buFontTx/>
                <a:buChar char="•"/>
              </a:pPr>
              <a:r>
                <a:rPr lang="en-US" sz="1300" dirty="0" smtClean="0">
                  <a:solidFill>
                    <a:srgbClr val="000000"/>
                  </a:solidFill>
                  <a:latin typeface="Arial" pitchFamily="34" charset="0"/>
                  <a:cs typeface="Arial" pitchFamily="34" charset="0"/>
                </a:rPr>
                <a:t>Increase availability,  reliability and security of electronic channels</a:t>
              </a:r>
            </a:p>
          </p:txBody>
        </p:sp>
        <p:sp>
          <p:nvSpPr>
            <p:cNvPr id="1144862" name="Rectangle 30"/>
            <p:cNvSpPr>
              <a:spLocks noChangeArrowheads="1"/>
            </p:cNvSpPr>
            <p:nvPr/>
          </p:nvSpPr>
          <p:spPr bwMode="auto">
            <a:xfrm>
              <a:off x="606425" y="2890838"/>
              <a:ext cx="1447800" cy="1400383"/>
            </a:xfrm>
            <a:prstGeom prst="rect">
              <a:avLst/>
            </a:prstGeom>
            <a:noFill/>
            <a:ln w="9525">
              <a:noFill/>
              <a:miter lim="800000"/>
              <a:headEnd/>
              <a:tailEnd/>
            </a:ln>
          </p:spPr>
          <p:txBody>
            <a:bodyPr lIns="0" tIns="0" rIns="0" bIns="0">
              <a:spAutoFit/>
            </a:bodyPr>
            <a:lstStyle/>
            <a:p>
              <a:pPr marL="144463" lvl="1" indent="-142875" algn="l" defTabSz="895350">
                <a:buSzPct val="120000"/>
                <a:buFontTx/>
                <a:buChar char="•"/>
              </a:pPr>
              <a:r>
                <a:rPr lang="en-US" sz="1300" dirty="0" smtClean="0">
                  <a:solidFill>
                    <a:srgbClr val="000000"/>
                  </a:solidFill>
                  <a:latin typeface="Arial" pitchFamily="34" charset="0"/>
                  <a:cs typeface="Arial" pitchFamily="34" charset="0"/>
                </a:rPr>
                <a:t>Industrialize Cash Management &amp; Logistics (Storage, Processing &amp; Movement)</a:t>
              </a:r>
              <a:endParaRPr lang="en-US" sz="1300" dirty="0">
                <a:solidFill>
                  <a:srgbClr val="000000"/>
                </a:solidFill>
                <a:latin typeface="Arial" pitchFamily="34" charset="0"/>
                <a:cs typeface="Arial" pitchFamily="34" charset="0"/>
              </a:endParaRPr>
            </a:p>
          </p:txBody>
        </p:sp>
        <p:sp>
          <p:nvSpPr>
            <p:cNvPr id="1144863" name="Rectangle 31"/>
            <p:cNvSpPr>
              <a:spLocks noChangeArrowheads="1"/>
            </p:cNvSpPr>
            <p:nvPr/>
          </p:nvSpPr>
          <p:spPr bwMode="auto">
            <a:xfrm>
              <a:off x="5607050" y="2890838"/>
              <a:ext cx="1447800" cy="2000548"/>
            </a:xfrm>
            <a:prstGeom prst="rect">
              <a:avLst/>
            </a:prstGeom>
            <a:noFill/>
            <a:ln w="9525">
              <a:noFill/>
              <a:miter lim="800000"/>
              <a:headEnd/>
              <a:tailEnd/>
            </a:ln>
          </p:spPr>
          <p:txBody>
            <a:bodyPr lIns="0" tIns="0" rIns="0" bIns="0">
              <a:spAutoFit/>
            </a:bodyPr>
            <a:lstStyle/>
            <a:p>
              <a:pPr marL="144463" lvl="1" indent="-142875" algn="l" defTabSz="895350">
                <a:buSzPct val="120000"/>
                <a:buFontTx/>
                <a:buChar char="•"/>
              </a:pPr>
              <a:r>
                <a:rPr lang="en-ZA" sz="1300" dirty="0" smtClean="0">
                  <a:solidFill>
                    <a:srgbClr val="000000"/>
                  </a:solidFill>
                  <a:latin typeface="Arial" pitchFamily="34" charset="0"/>
                  <a:cs typeface="Arial" pitchFamily="34" charset="0"/>
                </a:rPr>
                <a:t>Align IT standards across the Industry to improve efficiency, while driving data integrity and enabling information exchange</a:t>
              </a:r>
              <a:endParaRPr lang="en-US" sz="1300" dirty="0">
                <a:solidFill>
                  <a:srgbClr val="000000"/>
                </a:solidFill>
                <a:latin typeface="Arial" pitchFamily="34" charset="0"/>
                <a:cs typeface="Arial" pitchFamily="34" charset="0"/>
              </a:endParaRPr>
            </a:p>
          </p:txBody>
        </p:sp>
        <p:sp>
          <p:nvSpPr>
            <p:cNvPr id="33" name="AutoShape 16"/>
            <p:cNvSpPr>
              <a:spLocks noChangeArrowheads="1"/>
            </p:cNvSpPr>
            <p:nvPr/>
          </p:nvSpPr>
          <p:spPr bwMode="auto">
            <a:xfrm>
              <a:off x="684212" y="5929312"/>
              <a:ext cx="8001000" cy="547688"/>
            </a:xfrm>
            <a:prstGeom prst="roundRect">
              <a:avLst>
                <a:gd name="adj" fmla="val 16667"/>
              </a:avLst>
            </a:prstGeom>
            <a:solidFill>
              <a:srgbClr val="D8EEC0"/>
            </a:solidFill>
            <a:ln w="15875" cmpd="dbl">
              <a:gradFill>
                <a:gsLst>
                  <a:gs pos="0">
                    <a:srgbClr val="00B050"/>
                  </a:gs>
                  <a:gs pos="50000">
                    <a:schemeClr val="accent1">
                      <a:tint val="44500"/>
                      <a:satMod val="160000"/>
                    </a:schemeClr>
                  </a:gs>
                  <a:gs pos="100000">
                    <a:schemeClr val="accent1">
                      <a:tint val="23500"/>
                      <a:satMod val="160000"/>
                    </a:schemeClr>
                  </a:gs>
                </a:gsLst>
                <a:lin ang="5400000" scaled="0"/>
              </a:gradFill>
              <a:prstDash val="dashDot"/>
              <a:round/>
              <a:headEnd/>
              <a:tailEnd/>
            </a:ln>
          </p:spPr>
          <p:txBody>
            <a:bodyPr wrap="none" lIns="93296" tIns="46648" rIns="93296" bIns="46648" anchor="ctr"/>
            <a:lstStyle/>
            <a:p>
              <a:pPr defTabSz="933450"/>
              <a:endParaRPr lang="en-GB" sz="1600">
                <a:latin typeface="Arial" pitchFamily="34" charset="0"/>
                <a:cs typeface="Arial" pitchFamily="34" charset="0"/>
              </a:endParaRPr>
            </a:p>
          </p:txBody>
        </p:sp>
        <p:sp>
          <p:nvSpPr>
            <p:cNvPr id="34" name="Rectangle 17"/>
            <p:cNvSpPr>
              <a:spLocks noChangeArrowheads="1"/>
            </p:cNvSpPr>
            <p:nvPr/>
          </p:nvSpPr>
          <p:spPr bwMode="auto">
            <a:xfrm>
              <a:off x="1987550" y="5935313"/>
              <a:ext cx="6296025" cy="541687"/>
            </a:xfrm>
            <a:prstGeom prst="rect">
              <a:avLst/>
            </a:prstGeom>
            <a:noFill/>
            <a:ln w="9525">
              <a:noFill/>
              <a:miter lim="800000"/>
              <a:headEnd/>
              <a:tailEnd/>
            </a:ln>
          </p:spPr>
          <p:txBody>
            <a:bodyPr lIns="0" tIns="0" rIns="0" bIns="0">
              <a:spAutoFit/>
            </a:bodyPr>
            <a:lstStyle/>
            <a:p>
              <a:pPr algn="l" defTabSz="895350">
                <a:spcAft>
                  <a:spcPct val="20000"/>
                </a:spcAft>
                <a:buSzPct val="120000"/>
              </a:pPr>
              <a:r>
                <a:rPr lang="en-US" sz="1600" b="1" dirty="0" smtClean="0">
                  <a:solidFill>
                    <a:srgbClr val="000000"/>
                  </a:solidFill>
                  <a:latin typeface="Arial" pitchFamily="34" charset="0"/>
                  <a:cs typeface="Arial" pitchFamily="34" charset="0"/>
                </a:rPr>
                <a:t>                               NIBSS Transformation</a:t>
              </a:r>
            </a:p>
            <a:p>
              <a:pPr algn="l" defTabSz="895350">
                <a:spcAft>
                  <a:spcPct val="20000"/>
                </a:spcAft>
                <a:buSzPct val="120000"/>
              </a:pPr>
              <a:r>
                <a:rPr lang="en-US" sz="1600" b="1" dirty="0" smtClean="0">
                  <a:solidFill>
                    <a:srgbClr val="000000"/>
                  </a:solidFill>
                  <a:latin typeface="Arial" pitchFamily="34" charset="0"/>
                  <a:cs typeface="Arial" pitchFamily="34" charset="0"/>
                </a:rPr>
                <a:t>                           CBN Process Re-Engineering</a:t>
              </a:r>
              <a:endParaRPr lang="en-US" sz="1800" b="1" dirty="0">
                <a:solidFill>
                  <a:srgbClr val="000000"/>
                </a:solidFill>
                <a:latin typeface="Arial" pitchFamily="34" charset="0"/>
                <a:cs typeface="Arial" pitchFamily="34" charset="0"/>
              </a:endParaRPr>
            </a:p>
          </p:txBody>
        </p:sp>
        <p:sp>
          <p:nvSpPr>
            <p:cNvPr id="40" name="Rectangle 3"/>
            <p:cNvSpPr>
              <a:spLocks noChangeArrowheads="1"/>
            </p:cNvSpPr>
            <p:nvPr>
              <p:custDataLst>
                <p:tags r:id="rId9"/>
              </p:custDataLst>
            </p:nvPr>
          </p:nvSpPr>
          <p:spPr bwMode="gray">
            <a:xfrm>
              <a:off x="914400" y="4953000"/>
              <a:ext cx="3200400" cy="369332"/>
            </a:xfrm>
            <a:prstGeom prst="rect">
              <a:avLst/>
            </a:prstGeom>
            <a:noFill/>
            <a:ln w="9525">
              <a:noFill/>
              <a:miter lim="800000"/>
              <a:headEnd/>
              <a:tailEnd/>
            </a:ln>
          </p:spPr>
          <p:txBody>
            <a:bodyPr wrap="square" lIns="0" tIns="0" rIns="0" bIns="0">
              <a:spAutoFit/>
            </a:bodyPr>
            <a:lstStyle/>
            <a:p>
              <a:pPr marL="144463" lvl="1" indent="-142875" defTabSz="895350">
                <a:buSzPct val="120000"/>
              </a:pPr>
              <a:endParaRPr lang="en-US" sz="1200" dirty="0" smtClean="0">
                <a:solidFill>
                  <a:srgbClr val="000000"/>
                </a:solidFill>
                <a:latin typeface="Arial" pitchFamily="34" charset="0"/>
                <a:cs typeface="Arial" pitchFamily="34" charset="0"/>
              </a:endParaRPr>
            </a:p>
            <a:p>
              <a:pPr marL="144463" lvl="1" indent="-142875" defTabSz="895350">
                <a:buSzPct val="120000"/>
                <a:buFontTx/>
                <a:buChar char="•"/>
              </a:pPr>
              <a:r>
                <a:rPr lang="en-US" sz="1200" dirty="0" smtClean="0">
                  <a:solidFill>
                    <a:srgbClr val="000000"/>
                  </a:solidFill>
                  <a:latin typeface="Arial" pitchFamily="34" charset="0"/>
                  <a:cs typeface="Arial" pitchFamily="34" charset="0"/>
                </a:rPr>
                <a:t>Reduce Industry cost-to-serve by 30%</a:t>
              </a:r>
            </a:p>
          </p:txBody>
        </p:sp>
        <p:sp>
          <p:nvSpPr>
            <p:cNvPr id="41" name="Oval 83"/>
            <p:cNvSpPr>
              <a:spLocks noChangeArrowheads="1"/>
            </p:cNvSpPr>
            <p:nvPr/>
          </p:nvSpPr>
          <p:spPr bwMode="gray">
            <a:xfrm>
              <a:off x="685800" y="5079087"/>
              <a:ext cx="342900" cy="342900"/>
            </a:xfrm>
            <a:prstGeom prst="ellipse">
              <a:avLst/>
            </a:prstGeom>
            <a:solidFill>
              <a:srgbClr val="00B050"/>
            </a:solidFill>
            <a:ln w="9525" algn="ctr">
              <a:solidFill>
                <a:schemeClr val="tx1"/>
              </a:solidFill>
              <a:round/>
              <a:headEnd/>
              <a:tailEnd/>
            </a:ln>
            <a:effectLst/>
          </p:spPr>
          <p:txBody>
            <a:bodyPr wrap="none" lIns="0" tIns="0" rIns="0" bIns="0" anchor="ctr" anchorCtr="1"/>
            <a:lstStyle/>
            <a:p>
              <a:pPr defTabSz="817563"/>
              <a:r>
                <a:rPr lang="en-US" sz="1200" b="1" dirty="0">
                  <a:solidFill>
                    <a:schemeClr val="bg1"/>
                  </a:solidFill>
                  <a:latin typeface="Arial" pitchFamily="34" charset="0"/>
                  <a:cs typeface="Arial" pitchFamily="34" charset="0"/>
                </a:rPr>
                <a:t>1</a:t>
              </a:r>
            </a:p>
          </p:txBody>
        </p:sp>
        <p:sp>
          <p:nvSpPr>
            <p:cNvPr id="44" name="Rectangle 3"/>
            <p:cNvSpPr>
              <a:spLocks noChangeArrowheads="1"/>
            </p:cNvSpPr>
            <p:nvPr>
              <p:custDataLst>
                <p:tags r:id="rId10"/>
              </p:custDataLst>
            </p:nvPr>
          </p:nvSpPr>
          <p:spPr bwMode="gray">
            <a:xfrm>
              <a:off x="4343400" y="5117068"/>
              <a:ext cx="4572000" cy="369332"/>
            </a:xfrm>
            <a:prstGeom prst="rect">
              <a:avLst/>
            </a:prstGeom>
            <a:noFill/>
            <a:ln w="9525">
              <a:noFill/>
              <a:miter lim="800000"/>
              <a:headEnd/>
              <a:tailEnd/>
            </a:ln>
          </p:spPr>
          <p:txBody>
            <a:bodyPr wrap="square" lIns="0" tIns="0" rIns="0" bIns="0">
              <a:spAutoFit/>
            </a:bodyPr>
            <a:lstStyle/>
            <a:p>
              <a:pPr marL="144463" lvl="1" indent="-142875" defTabSz="895350">
                <a:buSzPct val="120000"/>
                <a:buFontTx/>
                <a:buChar char="•"/>
              </a:pPr>
              <a:r>
                <a:rPr lang="en-US" sz="1200" dirty="0" smtClean="0">
                  <a:solidFill>
                    <a:srgbClr val="000000"/>
                  </a:solidFill>
                  <a:latin typeface="Arial" pitchFamily="34" charset="0"/>
                  <a:cs typeface="Arial" pitchFamily="34" charset="0"/>
                </a:rPr>
                <a:t>Increase access, convenience and service levels across the Industry</a:t>
              </a:r>
            </a:p>
          </p:txBody>
        </p:sp>
        <p:sp>
          <p:nvSpPr>
            <p:cNvPr id="45" name="Rectangle 3"/>
            <p:cNvSpPr>
              <a:spLocks noChangeArrowheads="1"/>
            </p:cNvSpPr>
            <p:nvPr>
              <p:custDataLst>
                <p:tags r:id="rId11"/>
              </p:custDataLst>
            </p:nvPr>
          </p:nvSpPr>
          <p:spPr bwMode="gray">
            <a:xfrm>
              <a:off x="2286000" y="5486400"/>
              <a:ext cx="5867400" cy="369332"/>
            </a:xfrm>
            <a:prstGeom prst="rect">
              <a:avLst/>
            </a:prstGeom>
            <a:noFill/>
            <a:ln w="9525">
              <a:noFill/>
              <a:miter lim="800000"/>
              <a:headEnd/>
              <a:tailEnd/>
            </a:ln>
          </p:spPr>
          <p:txBody>
            <a:bodyPr wrap="square" lIns="0" tIns="0" rIns="0" bIns="0">
              <a:spAutoFit/>
            </a:bodyPr>
            <a:lstStyle/>
            <a:p>
              <a:pPr marL="144463" lvl="1" indent="-142875" defTabSz="895350">
                <a:buSzPct val="120000"/>
                <a:buFontTx/>
                <a:buChar char="•"/>
              </a:pPr>
              <a:r>
                <a:rPr lang="en-US" sz="1200" dirty="0" smtClean="0">
                  <a:solidFill>
                    <a:srgbClr val="000000"/>
                  </a:solidFill>
                  <a:latin typeface="Arial" pitchFamily="34" charset="0"/>
                  <a:cs typeface="Arial" pitchFamily="34" charset="0"/>
                </a:rPr>
                <a:t>Enable greater financial inclusion and integration of financial services into the economy, with its attendant positive impact on economic development </a:t>
              </a:r>
              <a:endParaRPr lang="en-US" sz="1200" dirty="0">
                <a:solidFill>
                  <a:srgbClr val="000000"/>
                </a:solidFill>
                <a:latin typeface="Arial" pitchFamily="34" charset="0"/>
                <a:cs typeface="Arial" pitchFamily="34" charset="0"/>
              </a:endParaRPr>
            </a:p>
          </p:txBody>
        </p:sp>
        <p:sp>
          <p:nvSpPr>
            <p:cNvPr id="42" name="Oval 84"/>
            <p:cNvSpPr>
              <a:spLocks noChangeArrowheads="1"/>
            </p:cNvSpPr>
            <p:nvPr/>
          </p:nvSpPr>
          <p:spPr bwMode="gray">
            <a:xfrm>
              <a:off x="4114800" y="5117068"/>
              <a:ext cx="342900" cy="342900"/>
            </a:xfrm>
            <a:prstGeom prst="ellipse">
              <a:avLst/>
            </a:prstGeom>
            <a:solidFill>
              <a:srgbClr val="00B050"/>
            </a:solidFill>
            <a:ln w="9525" algn="ctr">
              <a:solidFill>
                <a:schemeClr val="tx1"/>
              </a:solidFill>
              <a:round/>
              <a:headEnd/>
              <a:tailEnd/>
            </a:ln>
            <a:effectLst/>
          </p:spPr>
          <p:txBody>
            <a:bodyPr wrap="none" lIns="0" tIns="0" rIns="0" bIns="0" anchor="ctr" anchorCtr="1"/>
            <a:lstStyle/>
            <a:p>
              <a:pPr defTabSz="817563"/>
              <a:r>
                <a:rPr lang="en-US" sz="1200" b="1" dirty="0">
                  <a:solidFill>
                    <a:schemeClr val="bg1"/>
                  </a:solidFill>
                  <a:latin typeface="Arial" pitchFamily="34" charset="0"/>
                  <a:cs typeface="Arial" pitchFamily="34" charset="0"/>
                </a:rPr>
                <a:t>2</a:t>
              </a:r>
            </a:p>
          </p:txBody>
        </p:sp>
        <p:sp>
          <p:nvSpPr>
            <p:cNvPr id="43" name="Oval 85"/>
            <p:cNvSpPr>
              <a:spLocks noChangeArrowheads="1"/>
            </p:cNvSpPr>
            <p:nvPr/>
          </p:nvSpPr>
          <p:spPr bwMode="gray">
            <a:xfrm>
              <a:off x="2057400" y="5410200"/>
              <a:ext cx="342900" cy="339725"/>
            </a:xfrm>
            <a:prstGeom prst="ellipse">
              <a:avLst/>
            </a:prstGeom>
            <a:solidFill>
              <a:srgbClr val="00B050"/>
            </a:solidFill>
            <a:ln w="9525" algn="ctr">
              <a:solidFill>
                <a:schemeClr val="tx1"/>
              </a:solidFill>
              <a:round/>
              <a:headEnd/>
              <a:tailEnd/>
            </a:ln>
            <a:effectLst/>
          </p:spPr>
          <p:txBody>
            <a:bodyPr wrap="none" lIns="0" tIns="0" rIns="0" bIns="0" anchor="ctr" anchorCtr="1"/>
            <a:lstStyle/>
            <a:p>
              <a:pPr defTabSz="817563"/>
              <a:r>
                <a:rPr lang="en-US" sz="1200" b="1" dirty="0">
                  <a:solidFill>
                    <a:schemeClr val="bg1"/>
                  </a:solidFill>
                  <a:latin typeface="Arial" pitchFamily="34" charset="0"/>
                  <a:cs typeface="Arial" pitchFamily="34" charset="0"/>
                </a:rPr>
                <a:t>3</a:t>
              </a:r>
            </a:p>
          </p:txBody>
        </p:sp>
        <p:sp>
          <p:nvSpPr>
            <p:cNvPr id="46" name="Rectangle 3"/>
            <p:cNvSpPr>
              <a:spLocks noChangeArrowheads="1"/>
            </p:cNvSpPr>
            <p:nvPr>
              <p:custDataLst>
                <p:tags r:id="rId12"/>
              </p:custDataLst>
            </p:nvPr>
          </p:nvSpPr>
          <p:spPr bwMode="gray">
            <a:xfrm>
              <a:off x="228600" y="6629400"/>
              <a:ext cx="7239000" cy="184666"/>
            </a:xfrm>
            <a:prstGeom prst="rect">
              <a:avLst/>
            </a:prstGeom>
            <a:noFill/>
            <a:ln w="9525">
              <a:noFill/>
              <a:miter lim="800000"/>
              <a:headEnd/>
              <a:tailEnd/>
            </a:ln>
          </p:spPr>
          <p:txBody>
            <a:bodyPr wrap="square" lIns="0" tIns="0" rIns="0" bIns="0">
              <a:spAutoFit/>
            </a:bodyPr>
            <a:lstStyle/>
            <a:p>
              <a:pPr marL="144463" lvl="1" indent="-142875" defTabSz="895350">
                <a:buSzPct val="120000"/>
              </a:pPr>
              <a:r>
                <a:rPr lang="en-US" sz="1200" dirty="0" smtClean="0">
                  <a:solidFill>
                    <a:srgbClr val="000000"/>
                  </a:solidFill>
                  <a:latin typeface="Arial" pitchFamily="34" charset="0"/>
                  <a:cs typeface="Arial" pitchFamily="34" charset="0"/>
                </a:rPr>
                <a:t>* Payments is the key driver of cost of distribution, which accounts for almost 60% of the industry cost base</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85080"/>
            <a:ext cx="7024744" cy="648736"/>
          </a:xfrm>
          <a:prstGeom prst="rect">
            <a:avLst/>
          </a:prstGeom>
        </p:spPr>
        <p:txBody>
          <a:bodyPr>
            <a:normAutofit/>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b="1" dirty="0" smtClean="0">
                <a:solidFill>
                  <a:schemeClr val="bg1"/>
                </a:solidFill>
              </a:rPr>
              <a:t>IT Standards &amp; IT infrastructure </a:t>
            </a:r>
            <a:endParaRPr lang="en-US" b="1" dirty="0">
              <a:solidFill>
                <a:schemeClr val="bg1"/>
              </a:solidFill>
            </a:endParaRPr>
          </a:p>
        </p:txBody>
      </p:sp>
      <p:sp>
        <p:nvSpPr>
          <p:cNvPr id="3" name="Content Placeholder 2"/>
          <p:cNvSpPr txBox="1">
            <a:spLocks/>
          </p:cNvSpPr>
          <p:nvPr/>
        </p:nvSpPr>
        <p:spPr>
          <a:xfrm>
            <a:off x="838200" y="1447800"/>
            <a:ext cx="7543800" cy="3927629"/>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q"/>
            </a:pPr>
            <a:r>
              <a:rPr lang="en-US" sz="2400" dirty="0" smtClean="0"/>
              <a:t>The Office is developing modalities/work plan for implementation of the following initiatives:=</a:t>
            </a:r>
          </a:p>
          <a:p>
            <a:pPr lvl="1">
              <a:buFont typeface="Wingdings" pitchFamily="2" charset="2"/>
              <a:buChar char="q"/>
            </a:pPr>
            <a:r>
              <a:rPr lang="en-US" sz="2400" dirty="0" smtClean="0"/>
              <a:t>Shared tier-3 Disaster Recovery Centre infrastructure and services </a:t>
            </a:r>
          </a:p>
          <a:p>
            <a:pPr lvl="1">
              <a:buFont typeface="Wingdings" pitchFamily="2" charset="2"/>
              <a:buChar char="q"/>
            </a:pPr>
            <a:r>
              <a:rPr lang="en-US" sz="2400" dirty="0" smtClean="0"/>
              <a:t>Shared power infrastructure as a service to the banks </a:t>
            </a:r>
          </a:p>
          <a:p>
            <a:pPr lvl="1">
              <a:buFont typeface="Wingdings" pitchFamily="2" charset="2"/>
              <a:buChar char="q"/>
            </a:pPr>
            <a:r>
              <a:rPr lang="en-US" sz="2400" dirty="0" smtClean="0"/>
              <a:t>Nigeria Financial Services Network (NFSN) </a:t>
            </a:r>
          </a:p>
          <a:p>
            <a:pPr marL="411480">
              <a:buFont typeface="Wingdings" pitchFamily="2" charset="2"/>
              <a:buChar char="q"/>
            </a:pPr>
            <a:endParaRPr lang="en-US" sz="2400" dirty="0" smtClean="0"/>
          </a:p>
          <a:p>
            <a:pPr>
              <a:buFont typeface="Wingdings" pitchFamily="2" charset="2"/>
              <a:buChar char="q"/>
            </a:pPr>
            <a:r>
              <a:rPr lang="en-US" sz="2400" dirty="0" smtClean="0"/>
              <a:t>The Office is also setting up an IT standards Board and requisite governance framework to oversee the administration of IT standards in the industry and drive its adoption across the players in the industry </a:t>
            </a:r>
          </a:p>
          <a:p>
            <a:pPr>
              <a:buFont typeface="Wingdings" pitchFamily="2" charset="2"/>
              <a:buChar char="q"/>
            </a:pPr>
            <a:endParaRPr lang="en-US" sz="2400" dirty="0"/>
          </a:p>
        </p:txBody>
      </p:sp>
    </p:spTree>
    <p:extLst>
      <p:ext uri="{BB962C8B-B14F-4D97-AF65-F5344CB8AC3E}">
        <p14:creationId xmlns:p14="http://schemas.microsoft.com/office/powerpoint/2010/main" val="485280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385080"/>
            <a:ext cx="7024744" cy="648736"/>
          </a:xfrm>
          <a:prstGeom prst="rect">
            <a:avLst/>
          </a:prstGeom>
        </p:spPr>
        <p:txBody>
          <a:bodyPr>
            <a:normAutofit/>
          </a:bodyPr>
          <a:lstStyle>
            <a:lvl1pPr algn="l" rtl="0" eaLnBrk="0" fontAlgn="base" hangingPunct="0">
              <a:spcBef>
                <a:spcPct val="0"/>
              </a:spcBef>
              <a:spcAft>
                <a:spcPct val="0"/>
              </a:spcAft>
              <a:defRPr sz="2600" kern="1200">
                <a:solidFill>
                  <a:srgbClr val="008000"/>
                </a:solidFill>
                <a:latin typeface="Arial" pitchFamily="34" charset="0"/>
                <a:ea typeface="+mj-ea"/>
                <a:cs typeface="Arial" pitchFamily="34" charset="0"/>
              </a:defRPr>
            </a:lvl1pPr>
            <a:lvl2pPr algn="l" rtl="0" eaLnBrk="0" fontAlgn="base" hangingPunct="0">
              <a:spcBef>
                <a:spcPct val="0"/>
              </a:spcBef>
              <a:spcAft>
                <a:spcPct val="0"/>
              </a:spcAft>
              <a:defRPr sz="2600">
                <a:solidFill>
                  <a:srgbClr val="008000"/>
                </a:solidFill>
                <a:latin typeface="Arial" pitchFamily="34" charset="0"/>
                <a:cs typeface="Arial" pitchFamily="34" charset="0"/>
              </a:defRPr>
            </a:lvl2pPr>
            <a:lvl3pPr algn="l" rtl="0" eaLnBrk="0" fontAlgn="base" hangingPunct="0">
              <a:spcBef>
                <a:spcPct val="0"/>
              </a:spcBef>
              <a:spcAft>
                <a:spcPct val="0"/>
              </a:spcAft>
              <a:defRPr sz="2600">
                <a:solidFill>
                  <a:srgbClr val="008000"/>
                </a:solidFill>
                <a:latin typeface="Arial" pitchFamily="34" charset="0"/>
                <a:cs typeface="Arial" pitchFamily="34" charset="0"/>
              </a:defRPr>
            </a:lvl3pPr>
            <a:lvl4pPr algn="l" rtl="0" eaLnBrk="0" fontAlgn="base" hangingPunct="0">
              <a:spcBef>
                <a:spcPct val="0"/>
              </a:spcBef>
              <a:spcAft>
                <a:spcPct val="0"/>
              </a:spcAft>
              <a:defRPr sz="2600">
                <a:solidFill>
                  <a:srgbClr val="008000"/>
                </a:solidFill>
                <a:latin typeface="Arial" pitchFamily="34" charset="0"/>
                <a:cs typeface="Arial" pitchFamily="34" charset="0"/>
              </a:defRPr>
            </a:lvl4pPr>
            <a:lvl5pPr algn="l" rtl="0" eaLnBrk="0" fontAlgn="base" hangingPunct="0">
              <a:spcBef>
                <a:spcPct val="0"/>
              </a:spcBef>
              <a:spcAft>
                <a:spcPct val="0"/>
              </a:spcAft>
              <a:defRPr sz="2600">
                <a:solidFill>
                  <a:srgbClr val="008000"/>
                </a:solidFill>
                <a:latin typeface="Arial" pitchFamily="34" charset="0"/>
                <a:cs typeface="Arial" pitchFamily="34" charset="0"/>
              </a:defRPr>
            </a:lvl5pPr>
            <a:lvl6pPr marL="457200" algn="l" rtl="0" fontAlgn="base">
              <a:spcBef>
                <a:spcPct val="0"/>
              </a:spcBef>
              <a:spcAft>
                <a:spcPct val="0"/>
              </a:spcAft>
              <a:defRPr sz="2600">
                <a:solidFill>
                  <a:srgbClr val="008000"/>
                </a:solidFill>
                <a:latin typeface="Arial" pitchFamily="34" charset="0"/>
                <a:cs typeface="Arial" pitchFamily="34" charset="0"/>
              </a:defRPr>
            </a:lvl6pPr>
            <a:lvl7pPr marL="914400" algn="l" rtl="0" fontAlgn="base">
              <a:spcBef>
                <a:spcPct val="0"/>
              </a:spcBef>
              <a:spcAft>
                <a:spcPct val="0"/>
              </a:spcAft>
              <a:defRPr sz="2600">
                <a:solidFill>
                  <a:srgbClr val="008000"/>
                </a:solidFill>
                <a:latin typeface="Arial" pitchFamily="34" charset="0"/>
                <a:cs typeface="Arial" pitchFamily="34" charset="0"/>
              </a:defRPr>
            </a:lvl7pPr>
            <a:lvl8pPr marL="1371600" algn="l" rtl="0" fontAlgn="base">
              <a:spcBef>
                <a:spcPct val="0"/>
              </a:spcBef>
              <a:spcAft>
                <a:spcPct val="0"/>
              </a:spcAft>
              <a:defRPr sz="2600">
                <a:solidFill>
                  <a:srgbClr val="008000"/>
                </a:solidFill>
                <a:latin typeface="Arial" pitchFamily="34" charset="0"/>
                <a:cs typeface="Arial" pitchFamily="34" charset="0"/>
              </a:defRPr>
            </a:lvl8pPr>
            <a:lvl9pPr marL="1828800" algn="l" rtl="0" fontAlgn="base">
              <a:spcBef>
                <a:spcPct val="0"/>
              </a:spcBef>
              <a:spcAft>
                <a:spcPct val="0"/>
              </a:spcAft>
              <a:defRPr sz="2600">
                <a:solidFill>
                  <a:srgbClr val="008000"/>
                </a:solidFill>
                <a:latin typeface="Arial" pitchFamily="34" charset="0"/>
                <a:cs typeface="Arial" pitchFamily="34" charset="0"/>
              </a:defRPr>
            </a:lvl9pPr>
          </a:lstStyle>
          <a:p>
            <a:r>
              <a:rPr lang="en-US" b="1" dirty="0" smtClean="0">
                <a:solidFill>
                  <a:schemeClr val="bg1"/>
                </a:solidFill>
              </a:rPr>
              <a:t>Shared Disaster Recovery Centre </a:t>
            </a:r>
            <a:endParaRPr lang="en-US" b="1" dirty="0">
              <a:solidFill>
                <a:schemeClr val="bg1"/>
              </a:solidFill>
            </a:endParaRPr>
          </a:p>
        </p:txBody>
      </p:sp>
      <p:sp>
        <p:nvSpPr>
          <p:cNvPr id="3" name="Content Placeholder 2"/>
          <p:cNvSpPr txBox="1">
            <a:spLocks/>
          </p:cNvSpPr>
          <p:nvPr/>
        </p:nvSpPr>
        <p:spPr>
          <a:xfrm>
            <a:off x="476250" y="1257300"/>
            <a:ext cx="8229600" cy="3851429"/>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defRPr sz="2600" kern="1200">
                <a:solidFill>
                  <a:schemeClr val="tx1"/>
                </a:solidFill>
                <a:latin typeface="Arial" pitchFamily="34" charset="0"/>
                <a:ea typeface="+mn-ea"/>
                <a:cs typeface="Arial" pitchFamily="34" charset="0"/>
              </a:defRPr>
            </a:lvl1pPr>
            <a:lvl2pPr marL="269875" indent="-269875" algn="l" rtl="0" eaLnBrk="0" fontAlgn="base" hangingPunct="0">
              <a:spcBef>
                <a:spcPct val="20000"/>
              </a:spcBef>
              <a:spcAft>
                <a:spcPct val="0"/>
              </a:spcAft>
              <a:buFont typeface="Arial" pitchFamily="34" charset="0"/>
              <a:buChar char="•"/>
              <a:defRPr sz="2600" kern="1200">
                <a:solidFill>
                  <a:schemeClr val="tx1"/>
                </a:solidFill>
                <a:latin typeface="Arial" pitchFamily="34" charset="0"/>
                <a:ea typeface="+mn-ea"/>
                <a:cs typeface="Arial" pitchFamily="34" charset="0"/>
              </a:defRPr>
            </a:lvl2pPr>
            <a:lvl3pPr marL="269875" indent="-269875" algn="l" rtl="0" eaLnBrk="0" fontAlgn="base" hangingPunct="0">
              <a:spcBef>
                <a:spcPct val="20000"/>
              </a:spcBef>
              <a:spcAft>
                <a:spcPct val="0"/>
              </a:spcAft>
              <a:buFont typeface="Lucida Grande"/>
              <a:buChar char="−"/>
              <a:defRPr sz="2400" kern="1200">
                <a:solidFill>
                  <a:schemeClr val="tx1"/>
                </a:solidFill>
                <a:latin typeface="Arial" pitchFamily="34" charset="0"/>
                <a:ea typeface="+mn-ea"/>
                <a:cs typeface="Arial" pitchFamily="34" charset="0"/>
              </a:defRPr>
            </a:lvl3pPr>
            <a:lvl4pPr marL="269875" indent="-269875"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69875" indent="-269875" algn="l" rtl="0" eaLnBrk="0" fontAlgn="base" hangingPunct="0">
              <a:spcBef>
                <a:spcPct val="20000"/>
              </a:spcBef>
              <a:spcAft>
                <a:spcPct val="0"/>
              </a:spcAft>
              <a:buFont typeface="Lucida Grande"/>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11480">
              <a:buFont typeface="Wingdings" pitchFamily="2" charset="2"/>
              <a:buChar char="q"/>
            </a:pPr>
            <a:r>
              <a:rPr lang="en-US" sz="2400" dirty="0"/>
              <a:t>The Shared DRC will enable Nigeria’s financial institutions to ensure continuous operations in the event of a disaster</a:t>
            </a:r>
            <a:endParaRPr lang="en-US" sz="2400" dirty="0" smtClean="0"/>
          </a:p>
          <a:p>
            <a:pPr marL="411480">
              <a:buFont typeface="Wingdings" pitchFamily="2" charset="2"/>
              <a:buChar char="q"/>
            </a:pPr>
            <a:r>
              <a:rPr lang="en-US" sz="2400" dirty="0" smtClean="0"/>
              <a:t>The U.S. Trade and Development Agency (USTDA) has provided a grant to CBN for the initial project phase.</a:t>
            </a:r>
          </a:p>
          <a:p>
            <a:pPr>
              <a:buFont typeface="Wingdings" pitchFamily="2" charset="2"/>
              <a:buChar char="q"/>
            </a:pPr>
            <a:r>
              <a:rPr lang="en-US" sz="2400" dirty="0" smtClean="0"/>
              <a:t>The grant will be used to finance a qualified U.S. firm to provide expert consulting services in determining the technical requirements and business and operational models for a shared disaster recovery center (DRC) </a:t>
            </a:r>
          </a:p>
          <a:p>
            <a:pPr>
              <a:buFont typeface="Wingdings" pitchFamily="2" charset="2"/>
              <a:buChar char="q"/>
            </a:pPr>
            <a:r>
              <a:rPr lang="en-US" sz="2400" dirty="0" smtClean="0"/>
              <a:t>Vendor </a:t>
            </a:r>
            <a:r>
              <a:rPr lang="en-GB" sz="2400" dirty="0" smtClean="0"/>
              <a:t>has been evaluated and selected </a:t>
            </a:r>
          </a:p>
          <a:p>
            <a:pPr>
              <a:buFont typeface="Wingdings" pitchFamily="2" charset="2"/>
              <a:buChar char="q"/>
            </a:pPr>
            <a:r>
              <a:rPr lang="en-US" sz="2400" dirty="0" smtClean="0"/>
              <a:t>Received letter of "no objection" from USTDA</a:t>
            </a:r>
          </a:p>
          <a:p>
            <a:pPr>
              <a:buFont typeface="Wingdings" pitchFamily="2" charset="2"/>
              <a:buChar char="q"/>
            </a:pPr>
            <a:r>
              <a:rPr lang="en-US" sz="2400" dirty="0"/>
              <a:t>L</a:t>
            </a:r>
            <a:r>
              <a:rPr lang="en-US" sz="2400" dirty="0" smtClean="0"/>
              <a:t>egal is drafting contract agreement.</a:t>
            </a:r>
            <a:endParaRPr lang="en-US" sz="2400" dirty="0"/>
          </a:p>
        </p:txBody>
      </p:sp>
    </p:spTree>
    <p:extLst>
      <p:ext uri="{BB962C8B-B14F-4D97-AF65-F5344CB8AC3E}">
        <p14:creationId xmlns:p14="http://schemas.microsoft.com/office/powerpoint/2010/main" val="3426079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03" y="266865"/>
            <a:ext cx="8757745" cy="523220"/>
          </a:xfrm>
          <a:prstGeom prst="rect">
            <a:avLst/>
          </a:prstGeom>
          <a:noFill/>
        </p:spPr>
        <p:txBody>
          <a:bodyPr wrap="square" rtlCol="0">
            <a:spAutoFit/>
          </a:bodyPr>
          <a:lstStyle/>
          <a:p>
            <a:r>
              <a:rPr lang="en-US" sz="2800" b="1" dirty="0" smtClean="0">
                <a:solidFill>
                  <a:schemeClr val="bg1"/>
                </a:solidFill>
              </a:rPr>
              <a:t>Payment System Transformation and Cash Management</a:t>
            </a:r>
            <a:endParaRPr lang="en-US" sz="2800" b="1" dirty="0">
              <a:solidFill>
                <a:schemeClr val="bg1"/>
              </a:solidFill>
            </a:endParaRPr>
          </a:p>
        </p:txBody>
      </p:sp>
      <p:grpSp>
        <p:nvGrpSpPr>
          <p:cNvPr id="10" name="Group 9"/>
          <p:cNvGrpSpPr/>
          <p:nvPr/>
        </p:nvGrpSpPr>
        <p:grpSpPr>
          <a:xfrm>
            <a:off x="685800" y="1142641"/>
            <a:ext cx="4121368" cy="4800960"/>
            <a:chOff x="228601" y="1176800"/>
            <a:chExt cx="4121368" cy="5528800"/>
          </a:xfrm>
        </p:grpSpPr>
        <p:sp>
          <p:nvSpPr>
            <p:cNvPr id="3" name="Rectangle 2"/>
            <p:cNvSpPr/>
            <p:nvPr/>
          </p:nvSpPr>
          <p:spPr>
            <a:xfrm>
              <a:off x="228601" y="1219201"/>
              <a:ext cx="4121368" cy="7552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228601" y="2007797"/>
              <a:ext cx="4121367" cy="4697803"/>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17684" y="1176800"/>
              <a:ext cx="2743199" cy="830997"/>
            </a:xfrm>
            <a:prstGeom prst="rect">
              <a:avLst/>
            </a:prstGeom>
            <a:noFill/>
          </p:spPr>
          <p:txBody>
            <a:bodyPr wrap="square" rtlCol="0">
              <a:spAutoFit/>
            </a:bodyPr>
            <a:lstStyle/>
            <a:p>
              <a:r>
                <a:rPr lang="en-US" sz="2400" b="1" dirty="0" smtClean="0"/>
                <a:t>Payment System Transformation </a:t>
              </a:r>
              <a:endParaRPr lang="en-US" sz="2400" b="1" dirty="0"/>
            </a:p>
          </p:txBody>
        </p:sp>
      </p:grpSp>
      <p:grpSp>
        <p:nvGrpSpPr>
          <p:cNvPr id="9" name="Group 8"/>
          <p:cNvGrpSpPr/>
          <p:nvPr/>
        </p:nvGrpSpPr>
        <p:grpSpPr>
          <a:xfrm>
            <a:off x="4926723" y="1187310"/>
            <a:ext cx="4156842" cy="4756291"/>
            <a:chOff x="4572000" y="1219201"/>
            <a:chExt cx="4156842" cy="5486399"/>
          </a:xfrm>
        </p:grpSpPr>
        <p:sp>
          <p:nvSpPr>
            <p:cNvPr id="4" name="Rectangle 3"/>
            <p:cNvSpPr/>
            <p:nvPr/>
          </p:nvSpPr>
          <p:spPr>
            <a:xfrm>
              <a:off x="4572000" y="1219201"/>
              <a:ext cx="4156842" cy="75523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Rectangle 5"/>
            <p:cNvSpPr/>
            <p:nvPr/>
          </p:nvSpPr>
          <p:spPr>
            <a:xfrm>
              <a:off x="4572000" y="2007797"/>
              <a:ext cx="4156842" cy="4697803"/>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105400" y="1307823"/>
              <a:ext cx="2743199" cy="461665"/>
            </a:xfrm>
            <a:prstGeom prst="rect">
              <a:avLst/>
            </a:prstGeom>
            <a:noFill/>
          </p:spPr>
          <p:txBody>
            <a:bodyPr wrap="square" rtlCol="0">
              <a:spAutoFit/>
            </a:bodyPr>
            <a:lstStyle/>
            <a:p>
              <a:r>
                <a:rPr lang="en-US" sz="2400" b="1" dirty="0" smtClean="0"/>
                <a:t>Cash Management </a:t>
              </a:r>
              <a:endParaRPr lang="en-US" sz="2400" b="1" dirty="0"/>
            </a:p>
          </p:txBody>
        </p:sp>
      </p:grpSp>
      <p:sp>
        <p:nvSpPr>
          <p:cNvPr id="11" name="Right Arrow Callout 10"/>
          <p:cNvSpPr/>
          <p:nvPr/>
        </p:nvSpPr>
        <p:spPr>
          <a:xfrm>
            <a:off x="0" y="2002396"/>
            <a:ext cx="685800" cy="1334814"/>
          </a:xfrm>
          <a:prstGeom prst="rightArrowCallou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14397" y="2136880"/>
            <a:ext cx="3664169" cy="1200329"/>
          </a:xfrm>
          <a:prstGeom prst="rect">
            <a:avLst/>
          </a:prstGeom>
          <a:noFill/>
        </p:spPr>
        <p:txBody>
          <a:bodyPr wrap="square" rtlCol="0">
            <a:spAutoFit/>
          </a:bodyPr>
          <a:lstStyle/>
          <a:p>
            <a:r>
              <a:rPr lang="en-US" dirty="0" smtClean="0"/>
              <a:t>Payment is the key driver of cost distribution in the industry and accounts for almost 60% of the industry cost base</a:t>
            </a:r>
            <a:endParaRPr lang="en-US" dirty="0"/>
          </a:p>
        </p:txBody>
      </p:sp>
      <p:sp>
        <p:nvSpPr>
          <p:cNvPr id="13" name="TextBox 12"/>
          <p:cNvSpPr txBox="1"/>
          <p:nvPr/>
        </p:nvSpPr>
        <p:spPr>
          <a:xfrm>
            <a:off x="5214444" y="2136880"/>
            <a:ext cx="3581400" cy="1200329"/>
          </a:xfrm>
          <a:prstGeom prst="rect">
            <a:avLst/>
          </a:prstGeom>
          <a:noFill/>
        </p:spPr>
        <p:txBody>
          <a:bodyPr wrap="square" rtlCol="0">
            <a:spAutoFit/>
          </a:bodyPr>
          <a:lstStyle/>
          <a:p>
            <a:r>
              <a:rPr lang="en-US" dirty="0" smtClean="0"/>
              <a:t>Cash management constitutes almost  80% of bank infrastructure and staff. Therefore driving up the cost of banking service.</a:t>
            </a:r>
            <a:endParaRPr lang="en-US" dirty="0"/>
          </a:p>
        </p:txBody>
      </p:sp>
      <p:sp>
        <p:nvSpPr>
          <p:cNvPr id="14" name="TextBox 13"/>
          <p:cNvSpPr txBox="1"/>
          <p:nvPr/>
        </p:nvSpPr>
        <p:spPr>
          <a:xfrm rot="5400000">
            <a:off x="-451055" y="2552377"/>
            <a:ext cx="1371601" cy="369332"/>
          </a:xfrm>
          <a:prstGeom prst="rect">
            <a:avLst/>
          </a:prstGeom>
          <a:noFill/>
        </p:spPr>
        <p:txBody>
          <a:bodyPr wrap="square" rtlCol="0">
            <a:spAutoFit/>
          </a:bodyPr>
          <a:lstStyle/>
          <a:p>
            <a:r>
              <a:rPr lang="en-US" b="1" dirty="0" smtClean="0"/>
              <a:t>Implication</a:t>
            </a:r>
            <a:r>
              <a:rPr lang="en-US" dirty="0" smtClean="0"/>
              <a:t> </a:t>
            </a:r>
            <a:endParaRPr lang="en-US" dirty="0"/>
          </a:p>
        </p:txBody>
      </p:sp>
      <p:sp>
        <p:nvSpPr>
          <p:cNvPr id="15" name="Right Arrow Callout 14"/>
          <p:cNvSpPr/>
          <p:nvPr/>
        </p:nvSpPr>
        <p:spPr>
          <a:xfrm>
            <a:off x="9509" y="4422967"/>
            <a:ext cx="685800" cy="1334814"/>
          </a:xfrm>
          <a:prstGeom prst="rightArrowCallou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5400000">
            <a:off x="-380692" y="4977150"/>
            <a:ext cx="1240383" cy="369332"/>
          </a:xfrm>
          <a:prstGeom prst="rect">
            <a:avLst/>
          </a:prstGeom>
          <a:noFill/>
        </p:spPr>
        <p:txBody>
          <a:bodyPr wrap="square" rtlCol="0">
            <a:spAutoFit/>
          </a:bodyPr>
          <a:lstStyle/>
          <a:p>
            <a:r>
              <a:rPr lang="en-US" b="1" dirty="0" smtClean="0"/>
              <a:t>Initiative</a:t>
            </a:r>
            <a:r>
              <a:rPr lang="en-US" dirty="0" smtClean="0"/>
              <a:t> </a:t>
            </a:r>
            <a:endParaRPr lang="en-US" dirty="0"/>
          </a:p>
        </p:txBody>
      </p:sp>
      <p:sp>
        <p:nvSpPr>
          <p:cNvPr id="17" name="TextBox 16"/>
          <p:cNvSpPr txBox="1"/>
          <p:nvPr/>
        </p:nvSpPr>
        <p:spPr>
          <a:xfrm>
            <a:off x="990603" y="4114800"/>
            <a:ext cx="3359366" cy="1477328"/>
          </a:xfrm>
          <a:prstGeom prst="rect">
            <a:avLst/>
          </a:prstGeom>
          <a:noFill/>
        </p:spPr>
        <p:txBody>
          <a:bodyPr wrap="square" rtlCol="0">
            <a:spAutoFit/>
          </a:bodyPr>
          <a:lstStyle/>
          <a:p>
            <a:pPr marL="285750" indent="-285750">
              <a:buFont typeface="Arial" pitchFamily="34" charset="0"/>
              <a:buChar char="•"/>
            </a:pPr>
            <a:r>
              <a:rPr lang="en-US" dirty="0" smtClean="0"/>
              <a:t>The cash policy </a:t>
            </a:r>
          </a:p>
          <a:p>
            <a:pPr marL="285750" indent="-285750">
              <a:buFont typeface="Arial" pitchFamily="34" charset="0"/>
              <a:buChar char="•"/>
            </a:pPr>
            <a:r>
              <a:rPr lang="en-US" dirty="0" smtClean="0"/>
              <a:t>NIBSS  transformation.</a:t>
            </a:r>
          </a:p>
          <a:p>
            <a:pPr marL="285750" indent="-285750">
              <a:buFont typeface="Arial" pitchFamily="34" charset="0"/>
              <a:buChar char="•"/>
            </a:pPr>
            <a:r>
              <a:rPr lang="en-US" dirty="0" smtClean="0"/>
              <a:t>Working with banks to ensure more efficiency in the payment system.</a:t>
            </a:r>
            <a:endParaRPr lang="en-US" dirty="0"/>
          </a:p>
        </p:txBody>
      </p:sp>
      <p:sp>
        <p:nvSpPr>
          <p:cNvPr id="18" name="TextBox 17"/>
          <p:cNvSpPr txBox="1"/>
          <p:nvPr/>
        </p:nvSpPr>
        <p:spPr>
          <a:xfrm>
            <a:off x="5214444" y="3954579"/>
            <a:ext cx="3166242" cy="1477328"/>
          </a:xfrm>
          <a:prstGeom prst="rect">
            <a:avLst/>
          </a:prstGeom>
          <a:noFill/>
        </p:spPr>
        <p:txBody>
          <a:bodyPr wrap="square" rtlCol="0">
            <a:spAutoFit/>
          </a:bodyPr>
          <a:lstStyle/>
          <a:p>
            <a:pPr marL="285750" indent="-285750">
              <a:buFont typeface="Arial" pitchFamily="34" charset="0"/>
              <a:buChar char="•"/>
            </a:pPr>
            <a:r>
              <a:rPr lang="en-US" dirty="0" smtClean="0"/>
              <a:t>Licensed CIT companies </a:t>
            </a:r>
          </a:p>
          <a:p>
            <a:pPr marL="285750" indent="-285750">
              <a:buFont typeface="Arial" pitchFamily="34" charset="0"/>
              <a:buChar char="•"/>
            </a:pPr>
            <a:r>
              <a:rPr lang="en-US" dirty="0" smtClean="0"/>
              <a:t>Drive e-payment deployment and usage to reduce the amount of cash in circulation.</a:t>
            </a:r>
            <a:endParaRPr lang="en-US" dirty="0"/>
          </a:p>
        </p:txBody>
      </p:sp>
    </p:spTree>
    <p:extLst>
      <p:ext uri="{BB962C8B-B14F-4D97-AF65-F5344CB8AC3E}">
        <p14:creationId xmlns:p14="http://schemas.microsoft.com/office/powerpoint/2010/main" val="6301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3200" b="1" dirty="0" smtClean="0">
                <a:solidFill>
                  <a:schemeClr val="bg1"/>
                </a:solidFill>
              </a:rPr>
              <a:t>Why Cash-less?</a:t>
            </a:r>
            <a:endParaRPr lang="en-US" sz="3200" b="1" dirty="0">
              <a:solidFill>
                <a:schemeClr val="bg1"/>
              </a:solidFill>
            </a:endParaRPr>
          </a:p>
        </p:txBody>
      </p:sp>
      <p:sp>
        <p:nvSpPr>
          <p:cNvPr id="5" name="Content Placeholder 4"/>
          <p:cNvSpPr txBox="1">
            <a:spLocks noGrp="1"/>
          </p:cNvSpPr>
          <p:nvPr>
            <p:ph idx="1"/>
          </p:nvPr>
        </p:nvSpPr>
        <p:spPr>
          <a:xfrm>
            <a:off x="228600" y="1219200"/>
            <a:ext cx="8396287" cy="4778828"/>
          </a:xfrm>
          <a:prstGeom prst="rect">
            <a:avLst/>
          </a:prstGeom>
          <a:noFill/>
        </p:spPr>
        <p:txBody>
          <a:bodyPr wrap="square" rtlCol="0">
            <a:spAutoFit/>
          </a:bodyPr>
          <a:lstStyle/>
          <a:p>
            <a:r>
              <a:rPr lang="en-US" sz="1400" b="1" dirty="0" smtClean="0"/>
              <a:t>Cash transactions represented over 99% of customers activity in banks as at year end 2011.</a:t>
            </a:r>
            <a:endParaRPr lang="en-US" sz="1400" b="1" dirty="0"/>
          </a:p>
        </p:txBody>
      </p:sp>
      <p:graphicFrame>
        <p:nvGraphicFramePr>
          <p:cNvPr id="6" name="Chart 5"/>
          <p:cNvGraphicFramePr/>
          <p:nvPr>
            <p:extLst>
              <p:ext uri="{D42A27DB-BD31-4B8C-83A1-F6EECF244321}">
                <p14:modId xmlns:p14="http://schemas.microsoft.com/office/powerpoint/2010/main" val="2565213494"/>
              </p:ext>
            </p:extLst>
          </p:nvPr>
        </p:nvGraphicFramePr>
        <p:xfrm>
          <a:off x="4191000" y="1371600"/>
          <a:ext cx="5638800" cy="3505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71110489"/>
              </p:ext>
            </p:extLst>
          </p:nvPr>
        </p:nvGraphicFramePr>
        <p:xfrm>
          <a:off x="381000" y="1524000"/>
          <a:ext cx="3657600" cy="2514601"/>
        </p:xfrm>
        <a:graphic>
          <a:graphicData uri="http://schemas.openxmlformats.org/drawingml/2006/table">
            <a:tbl>
              <a:tblPr firstRow="1" bandRow="1">
                <a:tableStyleId>{D113A9D2-9D6B-4929-AA2D-F23B5EE8CBE7}</a:tableStyleId>
              </a:tblPr>
              <a:tblGrid>
                <a:gridCol w="2413081"/>
                <a:gridCol w="1244519"/>
              </a:tblGrid>
              <a:tr h="519680">
                <a:tc>
                  <a:txBody>
                    <a:bodyPr/>
                    <a:lstStyle/>
                    <a:p>
                      <a:pPr algn="ctr"/>
                      <a:r>
                        <a:rPr lang="en-US" sz="1200" dirty="0" smtClean="0"/>
                        <a:t>Payment Channel</a:t>
                      </a:r>
                      <a:endParaRPr lang="en-US" sz="1200" dirty="0">
                        <a:latin typeface="Arial" pitchFamily="34" charset="0"/>
                        <a:cs typeface="Arial" pitchFamily="34" charset="0"/>
                      </a:endParaRPr>
                    </a:p>
                  </a:txBody>
                  <a:tcPr anchor="ctr"/>
                </a:tc>
                <a:tc>
                  <a:txBody>
                    <a:bodyPr/>
                    <a:lstStyle/>
                    <a:p>
                      <a:pPr algn="ctr"/>
                      <a:r>
                        <a:rPr lang="en-US" sz="1200" dirty="0" smtClean="0"/>
                        <a:t>Volume</a:t>
                      </a:r>
                      <a:endParaRPr lang="en-US" sz="1200" dirty="0">
                        <a:latin typeface="Arial" pitchFamily="34" charset="0"/>
                        <a:cs typeface="Arial" pitchFamily="34" charset="0"/>
                      </a:endParaRPr>
                    </a:p>
                  </a:txBody>
                  <a:tcPr anchor="ctr"/>
                </a:tc>
              </a:tr>
              <a:tr h="396097">
                <a:tc>
                  <a:txBody>
                    <a:bodyPr/>
                    <a:lstStyle/>
                    <a:p>
                      <a:r>
                        <a:rPr lang="en-US" sz="1200" b="0" dirty="0" smtClean="0"/>
                        <a:t>ATM </a:t>
                      </a:r>
                      <a:r>
                        <a:rPr lang="en-US" sz="1200" b="0" baseline="0" dirty="0" smtClean="0"/>
                        <a:t>Withdrawals</a:t>
                      </a:r>
                      <a:endParaRPr lang="en-US" sz="1200" b="0" i="1" dirty="0">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109,592,646</a:t>
                      </a:r>
                      <a:endParaRPr lang="en-US" sz="1200" b="1" i="1" dirty="0" smtClean="0">
                        <a:latin typeface="Arial" pitchFamily="34" charset="0"/>
                        <a:cs typeface="Arial" pitchFamily="34" charset="0"/>
                      </a:endParaRPr>
                    </a:p>
                  </a:txBody>
                  <a:tcPr/>
                </a:tc>
              </a:tr>
              <a:tr h="457888">
                <a:tc>
                  <a:txBody>
                    <a:bodyPr/>
                    <a:lstStyle/>
                    <a:p>
                      <a:r>
                        <a:rPr lang="en-US" sz="1200" baseline="0" dirty="0" smtClean="0"/>
                        <a:t>OTC Cash Withdrawals</a:t>
                      </a:r>
                      <a:endParaRPr lang="en-US" sz="1200" b="1" i="1" dirty="0">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72,499,812*</a:t>
                      </a:r>
                      <a:endParaRPr lang="en-US" sz="1200" b="1" i="1" dirty="0" smtClean="0">
                        <a:latin typeface="Arial" pitchFamily="34" charset="0"/>
                        <a:cs typeface="Arial" pitchFamily="34" charset="0"/>
                      </a:endParaRPr>
                    </a:p>
                  </a:txBody>
                  <a:tcPr/>
                </a:tc>
              </a:tr>
              <a:tr h="366311">
                <a:tc>
                  <a:txBody>
                    <a:bodyPr/>
                    <a:lstStyle/>
                    <a:p>
                      <a:r>
                        <a:rPr lang="en-US" sz="1200" baseline="0" dirty="0" smtClean="0"/>
                        <a:t>Cheques</a:t>
                      </a:r>
                      <a:endParaRPr lang="en-US" sz="1200" b="0" dirty="0">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29,159,960</a:t>
                      </a:r>
                      <a:endParaRPr lang="en-US" sz="1200" b="0" dirty="0" smtClean="0">
                        <a:latin typeface="Arial" pitchFamily="34" charset="0"/>
                        <a:cs typeface="Arial" pitchFamily="34" charset="0"/>
                      </a:endParaRPr>
                    </a:p>
                  </a:txBody>
                  <a:tcPr/>
                </a:tc>
              </a:tr>
              <a:tr h="366311">
                <a:tc>
                  <a:txBody>
                    <a:bodyPr/>
                    <a:lstStyle/>
                    <a:p>
                      <a:r>
                        <a:rPr lang="en-US" sz="1200" dirty="0" smtClean="0"/>
                        <a:t>POS</a:t>
                      </a:r>
                      <a:endParaRPr lang="en-US" sz="1200" b="0" dirty="0">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1,059,069</a:t>
                      </a:r>
                      <a:endParaRPr lang="en-US" sz="1200" b="0" dirty="0" smtClean="0">
                        <a:latin typeface="Arial" pitchFamily="34" charset="0"/>
                        <a:cs typeface="Arial" pitchFamily="34" charset="0"/>
                      </a:endParaRPr>
                    </a:p>
                  </a:txBody>
                  <a:tcPr/>
                </a:tc>
              </a:tr>
              <a:tr h="408314">
                <a:tc>
                  <a:txBody>
                    <a:bodyPr/>
                    <a:lstStyle/>
                    <a:p>
                      <a:r>
                        <a:rPr lang="en-US" sz="1200" dirty="0" smtClean="0"/>
                        <a:t>Web</a:t>
                      </a:r>
                      <a:endParaRPr lang="en-US" sz="1200" b="0" dirty="0">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2,703,516</a:t>
                      </a:r>
                      <a:endParaRPr lang="en-US" sz="1200" b="0" dirty="0" smtClean="0">
                        <a:latin typeface="Arial" pitchFamily="34" charset="0"/>
                        <a:cs typeface="Arial" pitchFamily="34" charset="0"/>
                      </a:endParaRPr>
                    </a:p>
                  </a:txBody>
                  <a:tcPr/>
                </a:tc>
              </a:tr>
            </a:tbl>
          </a:graphicData>
        </a:graphic>
      </p:graphicFrame>
      <p:sp>
        <p:nvSpPr>
          <p:cNvPr id="8" name="TextBox 7"/>
          <p:cNvSpPr txBox="1"/>
          <p:nvPr/>
        </p:nvSpPr>
        <p:spPr>
          <a:xfrm>
            <a:off x="457200" y="4340423"/>
            <a:ext cx="4343400" cy="307777"/>
          </a:xfrm>
          <a:prstGeom prst="rect">
            <a:avLst/>
          </a:prstGeom>
          <a:noFill/>
        </p:spPr>
        <p:txBody>
          <a:bodyPr wrap="square" rtlCol="0">
            <a:spAutoFit/>
          </a:bodyPr>
          <a:lstStyle/>
          <a:p>
            <a:r>
              <a:rPr lang="en-US" sz="1400" b="1" dirty="0" smtClean="0"/>
              <a:t>Daily Non Cash transactions (As at MAY 2012) </a:t>
            </a:r>
            <a:endParaRPr lang="en-US" sz="1400" b="1" dirty="0"/>
          </a:p>
        </p:txBody>
      </p:sp>
      <p:graphicFrame>
        <p:nvGraphicFramePr>
          <p:cNvPr id="9" name="Table 8"/>
          <p:cNvGraphicFramePr>
            <a:graphicFrameLocks noGrp="1"/>
          </p:cNvGraphicFramePr>
          <p:nvPr>
            <p:extLst>
              <p:ext uri="{D42A27DB-BD31-4B8C-83A1-F6EECF244321}">
                <p14:modId xmlns:p14="http://schemas.microsoft.com/office/powerpoint/2010/main" val="1929963736"/>
              </p:ext>
            </p:extLst>
          </p:nvPr>
        </p:nvGraphicFramePr>
        <p:xfrm>
          <a:off x="457200" y="4876800"/>
          <a:ext cx="8153400" cy="1299074"/>
        </p:xfrm>
        <a:graphic>
          <a:graphicData uri="http://schemas.openxmlformats.org/drawingml/2006/table">
            <a:tbl>
              <a:tblPr firstRow="1" bandRow="1">
                <a:tableStyleId>{F5AB1C69-6EDB-4FF4-983F-18BD219EF322}</a:tableStyleId>
              </a:tblPr>
              <a:tblGrid>
                <a:gridCol w="4280536"/>
                <a:gridCol w="1426845"/>
                <a:gridCol w="2446019"/>
              </a:tblGrid>
              <a:tr h="368955">
                <a:tc>
                  <a:txBody>
                    <a:bodyPr/>
                    <a:lstStyle/>
                    <a:p>
                      <a:pPr algn="l"/>
                      <a:r>
                        <a:rPr lang="en-US" sz="1400" dirty="0" smtClean="0"/>
                        <a:t>Payment Channel</a:t>
                      </a:r>
                      <a:endParaRPr lang="en-US" sz="1400" dirty="0">
                        <a:latin typeface="Arial" pitchFamily="34" charset="0"/>
                        <a:cs typeface="Arial" pitchFamily="34" charset="0"/>
                      </a:endParaRPr>
                    </a:p>
                  </a:txBody>
                  <a:tcPr anchor="ctr"/>
                </a:tc>
                <a:tc>
                  <a:txBody>
                    <a:bodyPr/>
                    <a:lstStyle/>
                    <a:p>
                      <a:pPr algn="r"/>
                      <a:r>
                        <a:rPr lang="en-US" sz="1400" dirty="0" smtClean="0"/>
                        <a:t>Volume</a:t>
                      </a:r>
                      <a:endParaRPr lang="en-US" sz="1400" dirty="0">
                        <a:latin typeface="Arial" pitchFamily="34" charset="0"/>
                        <a:cs typeface="Arial" pitchFamily="34" charset="0"/>
                      </a:endParaRPr>
                    </a:p>
                  </a:txBody>
                  <a:tcPr anchor="ctr"/>
                </a:tc>
                <a:tc>
                  <a:txBody>
                    <a:bodyPr/>
                    <a:lstStyle/>
                    <a:p>
                      <a:pPr algn="r"/>
                      <a:r>
                        <a:rPr lang="en-US" sz="1400" dirty="0" smtClean="0"/>
                        <a:t>Value</a:t>
                      </a:r>
                      <a:endParaRPr lang="en-US" sz="1400" dirty="0">
                        <a:latin typeface="Arial" pitchFamily="34" charset="0"/>
                        <a:cs typeface="Arial" pitchFamily="34" charset="0"/>
                      </a:endParaRPr>
                    </a:p>
                  </a:txBody>
                  <a:tcPr anchor="ctr"/>
                </a:tc>
              </a:tr>
              <a:tr h="309122">
                <a:tc>
                  <a:txBody>
                    <a:bodyPr/>
                    <a:lstStyle/>
                    <a:p>
                      <a:r>
                        <a:rPr lang="en-US" sz="1400" dirty="0" smtClean="0"/>
                        <a:t>NIBBS Instant Payment (NIP)</a:t>
                      </a:r>
                      <a:endParaRPr lang="en-US" sz="1400" b="0" i="1" dirty="0">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178,109</a:t>
                      </a:r>
                      <a:endParaRPr lang="en-US" sz="1400" b="1" i="1" dirty="0" smtClean="0">
                        <a:solidFill>
                          <a:schemeClr val="tx1"/>
                        </a:solidFill>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108,363,432,319.09</a:t>
                      </a:r>
                      <a:endParaRPr lang="en-US" sz="1400" b="1" i="1" dirty="0" smtClean="0">
                        <a:solidFill>
                          <a:schemeClr val="tx1"/>
                        </a:solidFill>
                        <a:latin typeface="Arial" pitchFamily="34" charset="0"/>
                        <a:cs typeface="Arial" pitchFamily="34" charset="0"/>
                      </a:endParaRPr>
                    </a:p>
                  </a:txBody>
                  <a:tcPr/>
                </a:tc>
              </a:tr>
              <a:tr h="301125">
                <a:tc>
                  <a:txBody>
                    <a:bodyPr/>
                    <a:lstStyle/>
                    <a:p>
                      <a:r>
                        <a:rPr lang="en-US" sz="1400" baseline="0" dirty="0" smtClean="0"/>
                        <a:t>NIBBS Electronic Funds Transfer (NEFT)</a:t>
                      </a:r>
                      <a:endParaRPr lang="en-US" sz="1400" b="1" i="1" dirty="0">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2,137,271</a:t>
                      </a:r>
                      <a:endParaRPr lang="en-US" sz="1400" b="1" i="1" dirty="0" smtClean="0">
                        <a:solidFill>
                          <a:schemeClr val="tx1"/>
                        </a:solidFill>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1,074,564,092,880.14</a:t>
                      </a:r>
                      <a:endParaRPr lang="en-US" sz="1400" b="0" i="1" dirty="0" smtClean="0">
                        <a:solidFill>
                          <a:schemeClr val="tx1"/>
                        </a:solidFill>
                        <a:latin typeface="Arial" pitchFamily="34" charset="0"/>
                        <a:cs typeface="Arial" pitchFamily="34" charset="0"/>
                      </a:endParaRPr>
                    </a:p>
                  </a:txBody>
                  <a:tcPr/>
                </a:tc>
              </a:tr>
              <a:tr h="316197">
                <a:tc>
                  <a:txBody>
                    <a:bodyPr/>
                    <a:lstStyle/>
                    <a:p>
                      <a:r>
                        <a:rPr lang="en-US" sz="1400" baseline="0" dirty="0" smtClean="0"/>
                        <a:t>Cheques</a:t>
                      </a:r>
                      <a:endParaRPr lang="en-US" sz="1400" b="0" dirty="0">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Arial" pitchFamily="34" charset="0"/>
                        <a:cs typeface="Arial"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242467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2800" b="1" dirty="0" smtClean="0">
                <a:solidFill>
                  <a:schemeClr val="bg1"/>
                </a:solidFill>
              </a:rPr>
              <a:t>The Original Cash Policy</a:t>
            </a:r>
            <a:endParaRPr lang="en-US" sz="2800" b="1" dirty="0">
              <a:solidFill>
                <a:schemeClr val="bg1"/>
              </a:solidFill>
            </a:endParaRPr>
          </a:p>
        </p:txBody>
      </p:sp>
      <p:sp>
        <p:nvSpPr>
          <p:cNvPr id="5" name="Content Placeholder 2"/>
          <p:cNvSpPr>
            <a:spLocks noGrp="1"/>
          </p:cNvSpPr>
          <p:nvPr>
            <p:ph idx="1"/>
          </p:nvPr>
        </p:nvSpPr>
        <p:spPr>
          <a:xfrm>
            <a:off x="304800" y="1371600"/>
            <a:ext cx="8396287" cy="4778828"/>
          </a:xfrm>
        </p:spPr>
        <p:txBody>
          <a:bodyPr>
            <a:normAutofit fontScale="77500" lnSpcReduction="20000"/>
          </a:bodyPr>
          <a:lstStyle/>
          <a:p>
            <a:pPr marL="68580" indent="0">
              <a:buNone/>
            </a:pPr>
            <a:r>
              <a:rPr lang="en-US" dirty="0" smtClean="0"/>
              <a:t>CBN cash transactions Policy stipulated that;</a:t>
            </a:r>
          </a:p>
          <a:p>
            <a:pPr marL="457200" indent="-457200">
              <a:buFont typeface="Courier New" pitchFamily="49" charset="0"/>
              <a:buChar char="o"/>
            </a:pPr>
            <a:r>
              <a:rPr lang="en-GB" dirty="0" smtClean="0"/>
              <a:t>Beginning from 1 January, 2012 banks will encourage their customers by educating and accommodating them to try other payment channels other than cash.</a:t>
            </a:r>
            <a:endParaRPr lang="en-US" dirty="0" smtClean="0"/>
          </a:p>
          <a:p>
            <a:pPr marL="457200" indent="-457200">
              <a:buFont typeface="Courier New" pitchFamily="49" charset="0"/>
              <a:buChar char="o"/>
            </a:pPr>
            <a:r>
              <a:rPr lang="en-US" dirty="0" smtClean="0"/>
              <a:t>a </a:t>
            </a:r>
            <a:r>
              <a:rPr lang="en-US" dirty="0"/>
              <a:t>‘cash handling charge’ on </a:t>
            </a:r>
            <a:r>
              <a:rPr lang="en-US" b="1" dirty="0"/>
              <a:t>daily</a:t>
            </a:r>
            <a:r>
              <a:rPr lang="en-US" dirty="0"/>
              <a:t> </a:t>
            </a:r>
            <a:r>
              <a:rPr lang="en-US" b="1" dirty="0"/>
              <a:t>cash</a:t>
            </a:r>
            <a:r>
              <a:rPr lang="en-US" dirty="0"/>
              <a:t> </a:t>
            </a:r>
            <a:r>
              <a:rPr lang="en-US" b="1" dirty="0"/>
              <a:t>withdrawals</a:t>
            </a:r>
            <a:r>
              <a:rPr lang="en-US" dirty="0"/>
              <a:t> or cash </a:t>
            </a:r>
            <a:r>
              <a:rPr lang="en-US" b="1" dirty="0"/>
              <a:t>deposits</a:t>
            </a:r>
            <a:r>
              <a:rPr lang="en-US" dirty="0"/>
              <a:t> that exceed </a:t>
            </a:r>
            <a:r>
              <a:rPr lang="en-US" b="1" strike="sngStrike" dirty="0"/>
              <a:t>N</a:t>
            </a:r>
            <a:r>
              <a:rPr lang="en-US" b="1" dirty="0"/>
              <a:t>150,000</a:t>
            </a:r>
            <a:r>
              <a:rPr lang="en-US" dirty="0"/>
              <a:t> for Individuals and </a:t>
            </a:r>
            <a:r>
              <a:rPr lang="en-US" b="1" strike="sngStrike" dirty="0"/>
              <a:t>N</a:t>
            </a:r>
            <a:r>
              <a:rPr lang="en-US" b="1" dirty="0"/>
              <a:t>1,000,000</a:t>
            </a:r>
            <a:r>
              <a:rPr lang="en-US" dirty="0"/>
              <a:t> for Corporate bodies. </a:t>
            </a:r>
            <a:endParaRPr lang="en-US" dirty="0" smtClean="0"/>
          </a:p>
          <a:p>
            <a:pPr marL="457200" indent="-457200">
              <a:buFont typeface="Courier New" pitchFamily="49" charset="0"/>
              <a:buChar char="o"/>
            </a:pPr>
            <a:r>
              <a:rPr lang="en-GB" dirty="0" smtClean="0"/>
              <a:t>Proposed service charge was 10% for individuals and 20% for corporate entities.</a:t>
            </a:r>
            <a:endParaRPr lang="en-US" dirty="0" smtClean="0"/>
          </a:p>
          <a:p>
            <a:pPr marL="457200" indent="-457200">
              <a:buFont typeface="Courier New" pitchFamily="49" charset="0"/>
              <a:buChar char="o"/>
            </a:pPr>
            <a:r>
              <a:rPr lang="en-GB" dirty="0" smtClean="0"/>
              <a:t>Beginning</a:t>
            </a:r>
            <a:r>
              <a:rPr lang="en-GB" b="1" dirty="0" smtClean="0"/>
              <a:t> </a:t>
            </a:r>
            <a:r>
              <a:rPr lang="en-GB" dirty="0" smtClean="0"/>
              <a:t>from</a:t>
            </a:r>
            <a:r>
              <a:rPr lang="en-GB" b="1" dirty="0" smtClean="0"/>
              <a:t> </a:t>
            </a:r>
            <a:r>
              <a:rPr lang="en-GB" dirty="0" smtClean="0"/>
              <a:t>March 30</a:t>
            </a:r>
            <a:r>
              <a:rPr lang="en-GB" baseline="30000" dirty="0" smtClean="0"/>
              <a:t>th</a:t>
            </a:r>
            <a:r>
              <a:rPr lang="en-GB" dirty="0" smtClean="0"/>
              <a:t> </a:t>
            </a:r>
            <a:r>
              <a:rPr lang="en-GB" b="1" dirty="0" smtClean="0"/>
              <a:t>3</a:t>
            </a:r>
            <a:r>
              <a:rPr lang="en-GB" b="1" baseline="30000" dirty="0" smtClean="0"/>
              <a:t>rd</a:t>
            </a:r>
            <a:r>
              <a:rPr lang="en-GB" b="1" dirty="0" smtClean="0"/>
              <a:t> Party Cheques </a:t>
            </a:r>
            <a:r>
              <a:rPr lang="en-GB" dirty="0" smtClean="0"/>
              <a:t>above N150,000 shall not be cashable over the counter. They must be paid into an account.</a:t>
            </a:r>
          </a:p>
          <a:p>
            <a:pPr marL="457200" indent="-457200">
              <a:buFont typeface="Courier New" pitchFamily="49" charset="0"/>
              <a:buChar char="o"/>
            </a:pPr>
            <a:r>
              <a:rPr lang="en-GB" dirty="0" smtClean="0"/>
              <a:t>Banks will discontinue cash in transit lodgement services. This will be replaced by licensed CIT providers.</a:t>
            </a:r>
          </a:p>
          <a:p>
            <a:pPr marL="457200" indent="-457200">
              <a:buFont typeface="Courier New" pitchFamily="49" charset="0"/>
              <a:buChar char="o"/>
            </a:pPr>
            <a:r>
              <a:rPr lang="en-GB" dirty="0" smtClean="0"/>
              <a:t>The </a:t>
            </a:r>
            <a:r>
              <a:rPr lang="en-GB" b="1" dirty="0" smtClean="0"/>
              <a:t>Service charge</a:t>
            </a:r>
            <a:r>
              <a:rPr lang="en-GB" dirty="0" smtClean="0"/>
              <a:t> will not apply until </a:t>
            </a:r>
            <a:r>
              <a:rPr lang="en-GB" b="1" dirty="0" smtClean="0"/>
              <a:t>March 30</a:t>
            </a:r>
            <a:r>
              <a:rPr lang="en-GB" b="1" baseline="30000" dirty="0" smtClean="0"/>
              <a:t>th</a:t>
            </a:r>
            <a:r>
              <a:rPr lang="en-GB" b="1" dirty="0" smtClean="0"/>
              <a:t> 2012</a:t>
            </a:r>
            <a:r>
              <a:rPr lang="en-GB" dirty="0" smtClean="0"/>
              <a:t> in order to give people ample time to migrate to alternative channels.</a:t>
            </a:r>
          </a:p>
          <a:p>
            <a:pPr marL="457200" indent="-457200">
              <a:buFont typeface="Courier New" pitchFamily="49" charset="0"/>
              <a:buChar char="o"/>
            </a:pPr>
            <a:r>
              <a:rPr lang="en-GB" dirty="0" smtClean="0"/>
              <a:t>From June 1</a:t>
            </a:r>
            <a:r>
              <a:rPr lang="en-GB" baseline="30000" dirty="0" smtClean="0"/>
              <a:t>st</a:t>
            </a:r>
            <a:r>
              <a:rPr lang="en-GB" dirty="0" smtClean="0"/>
              <a:t> 2012, the policy will be applied in other geo-political zones of the country.</a:t>
            </a:r>
          </a:p>
          <a:p>
            <a:endParaRPr lang="en-US" dirty="0" smtClean="0"/>
          </a:p>
          <a:p>
            <a:endParaRPr lang="en-US" dirty="0"/>
          </a:p>
        </p:txBody>
      </p:sp>
    </p:spTree>
    <p:extLst>
      <p:ext uri="{BB962C8B-B14F-4D97-AF65-F5344CB8AC3E}">
        <p14:creationId xmlns:p14="http://schemas.microsoft.com/office/powerpoint/2010/main" val="23113426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SIZE" val="Yes"/>
  <p:tag name="THINKCELLSHAPEDONOTDELETE" val="p6o.MVJXjxEiaWgiTTuwx8A"/>
</p:tagLst>
</file>

<file path=ppt/tags/tag10.xml><?xml version="1.0" encoding="utf-8"?>
<p:tagLst xmlns:a="http://schemas.openxmlformats.org/drawingml/2006/main" xmlns:r="http://schemas.openxmlformats.org/officeDocument/2006/relationships" xmlns:p="http://schemas.openxmlformats.org/presentationml/2006/main">
  <p:tag name="NAME" val="Rectangle"/>
</p:tagLst>
</file>

<file path=ppt/tags/tag11.xml><?xml version="1.0" encoding="utf-8"?>
<p:tagLst xmlns:a="http://schemas.openxmlformats.org/drawingml/2006/main" xmlns:r="http://schemas.openxmlformats.org/officeDocument/2006/relationships" xmlns:p="http://schemas.openxmlformats.org/presentationml/2006/main">
  <p:tag name="NAME" val="Rectangle"/>
</p:tagLst>
</file>

<file path=ppt/tags/tag12.xml><?xml version="1.0" encoding="utf-8"?>
<p:tagLst xmlns:a="http://schemas.openxmlformats.org/drawingml/2006/main" xmlns:r="http://schemas.openxmlformats.org/officeDocument/2006/relationships" xmlns:p="http://schemas.openxmlformats.org/presentationml/2006/main">
  <p:tag name="NAME" val="Rectangle"/>
</p:tagLst>
</file>

<file path=ppt/tags/tag13.xml><?xml version="1.0" encoding="utf-8"?>
<p:tagLst xmlns:a="http://schemas.openxmlformats.org/drawingml/2006/main" xmlns:r="http://schemas.openxmlformats.org/officeDocument/2006/relationships" xmlns:p="http://schemas.openxmlformats.org/presentationml/2006/main">
  <p:tag name="NAME" val="Rectangle"/>
</p:tagLst>
</file>

<file path=ppt/tags/tag14.xml><?xml version="1.0" encoding="utf-8"?>
<p:tagLst xmlns:a="http://schemas.openxmlformats.org/drawingml/2006/main" xmlns:r="http://schemas.openxmlformats.org/officeDocument/2006/relationships" xmlns:p="http://schemas.openxmlformats.org/presentationml/2006/main">
  <p:tag name="NAME" val="Oval"/>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ywFEfrifTE2Z4yPgKI0.b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ywFEfrifTE2Z4yPgKI0.b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ywFEfrifTE2Z4yPgKI0.b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ywFEfrifTE2Z4yPgKI0.bg"/>
</p:tagLst>
</file>

<file path=ppt/tags/tag19.xml><?xml version="1.0" encoding="utf-8"?>
<p:tagLst xmlns:a="http://schemas.openxmlformats.org/drawingml/2006/main" xmlns:r="http://schemas.openxmlformats.org/officeDocument/2006/relationships" xmlns:p="http://schemas.openxmlformats.org/presentationml/2006/main">
  <p:tag name="NAME" val="OvalShap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Vk0wg10vUOYdDCuddNx5g"/>
</p:tagLst>
</file>

<file path=ppt/tags/tag20.xml><?xml version="1.0" encoding="utf-8"?>
<p:tagLst xmlns:a="http://schemas.openxmlformats.org/drawingml/2006/main" xmlns:r="http://schemas.openxmlformats.org/officeDocument/2006/relationships" xmlns:p="http://schemas.openxmlformats.org/presentationml/2006/main">
  <p:tag name="NAME" val="OvalText"/>
</p:tagLst>
</file>

<file path=ppt/tags/tag21.xml><?xml version="1.0" encoding="utf-8"?>
<p:tagLst xmlns:a="http://schemas.openxmlformats.org/drawingml/2006/main" xmlns:r="http://schemas.openxmlformats.org/officeDocument/2006/relationships" xmlns:p="http://schemas.openxmlformats.org/presentationml/2006/main">
  <p:tag name="NAME" val="RectangleShape"/>
</p:tagLst>
</file>

<file path=ppt/tags/tag22.xml><?xml version="1.0" encoding="utf-8"?>
<p:tagLst xmlns:a="http://schemas.openxmlformats.org/drawingml/2006/main" xmlns:r="http://schemas.openxmlformats.org/officeDocument/2006/relationships" xmlns:p="http://schemas.openxmlformats.org/presentationml/2006/main">
  <p:tag name="NAME" val="RectangleText"/>
</p:tagLst>
</file>

<file path=ppt/tags/tag23.xml><?xml version="1.0" encoding="utf-8"?>
<p:tagLst xmlns:a="http://schemas.openxmlformats.org/drawingml/2006/main" xmlns:r="http://schemas.openxmlformats.org/officeDocument/2006/relationships" xmlns:p="http://schemas.openxmlformats.org/presentationml/2006/main">
  <p:tag name="NAME" val="RectangleShape"/>
</p:tagLst>
</file>

<file path=ppt/tags/tag24.xml><?xml version="1.0" encoding="utf-8"?>
<p:tagLst xmlns:a="http://schemas.openxmlformats.org/drawingml/2006/main" xmlns:r="http://schemas.openxmlformats.org/officeDocument/2006/relationships" xmlns:p="http://schemas.openxmlformats.org/presentationml/2006/main">
  <p:tag name="NAME" val="RectangleText"/>
</p:tagLst>
</file>

<file path=ppt/tags/tag25.xml><?xml version="1.0" encoding="utf-8"?>
<p:tagLst xmlns:a="http://schemas.openxmlformats.org/drawingml/2006/main" xmlns:r="http://schemas.openxmlformats.org/officeDocument/2006/relationships" xmlns:p="http://schemas.openxmlformats.org/presentationml/2006/main">
  <p:tag name="NAME" val="RectangleShape"/>
</p:tagLst>
</file>

<file path=ppt/tags/tag26.xml><?xml version="1.0" encoding="utf-8"?>
<p:tagLst xmlns:a="http://schemas.openxmlformats.org/drawingml/2006/main" xmlns:r="http://schemas.openxmlformats.org/officeDocument/2006/relationships" xmlns:p="http://schemas.openxmlformats.org/presentationml/2006/main">
  <p:tag name="NAME" val="RectangleText"/>
</p:tagLst>
</file>

<file path=ppt/tags/tag27.xml><?xml version="1.0" encoding="utf-8"?>
<p:tagLst xmlns:a="http://schemas.openxmlformats.org/drawingml/2006/main" xmlns:r="http://schemas.openxmlformats.org/officeDocument/2006/relationships" xmlns:p="http://schemas.openxmlformats.org/presentationml/2006/main">
  <p:tag name="NAME" val="RectangleShape"/>
</p:tagLst>
</file>

<file path=ppt/tags/tag28.xml><?xml version="1.0" encoding="utf-8"?>
<p:tagLst xmlns:a="http://schemas.openxmlformats.org/drawingml/2006/main" xmlns:r="http://schemas.openxmlformats.org/officeDocument/2006/relationships" xmlns:p="http://schemas.openxmlformats.org/presentationml/2006/main">
  <p:tag name="NAME" val="RectangleText"/>
</p:tagLst>
</file>

<file path=ppt/tags/tag29.xml><?xml version="1.0" encoding="utf-8"?>
<p:tagLst xmlns:a="http://schemas.openxmlformats.org/drawingml/2006/main" xmlns:r="http://schemas.openxmlformats.org/officeDocument/2006/relationships" xmlns:p="http://schemas.openxmlformats.org/presentationml/2006/main">
  <p:tag name="NAME" val="RectangleShap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hntnRPhH_0qVkhOW3CYA4g"/>
</p:tagLst>
</file>

<file path=ppt/tags/tag30.xml><?xml version="1.0" encoding="utf-8"?>
<p:tagLst xmlns:a="http://schemas.openxmlformats.org/drawingml/2006/main" xmlns:r="http://schemas.openxmlformats.org/officeDocument/2006/relationships" xmlns:p="http://schemas.openxmlformats.org/presentationml/2006/main">
  <p:tag name="NAME" val="RectangleText"/>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l1Yuy8pWMEGCfWlIUXqgV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hntnRPhH_0qVkhOW3CYA4g"/>
</p:tagLst>
</file>

<file path=ppt/tags/tag33.xml><?xml version="1.0" encoding="utf-8"?>
<p:tagLst xmlns:a="http://schemas.openxmlformats.org/drawingml/2006/main" xmlns:r="http://schemas.openxmlformats.org/officeDocument/2006/relationships" xmlns:p="http://schemas.openxmlformats.org/presentationml/2006/main">
  <p:tag name="RESIZE" val="Yes"/>
  <p:tag name="THINKCELLSHAPEDONOTDELETE" val="p6o.MVJXjxEiaWgiTTuwx8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l1Yuy8pWMEGCfWlIUXqgV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2rI6pWmRVkSoYaK0ag59P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VIa_y7FqNEyrL3dIj73iY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B7Xz9X0NvEW5geUByXy8M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8e_j176Qa06gZDD6swtHY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d71sXVngrECkdAHVHWWgW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Ia_y7FqNEyrL3dIj73iY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Mgy73wrrvU2Gq4BL2iJ0O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cOnuTUVdEOqdPixRV6fq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ywFEfrifTE2Z4yPgKI0.bg"/>
</p:tagLst>
</file>

<file path=ppt/tags/tag7.xml><?xml version="1.0" encoding="utf-8"?>
<p:tagLst xmlns:a="http://schemas.openxmlformats.org/drawingml/2006/main" xmlns:r="http://schemas.openxmlformats.org/officeDocument/2006/relationships" xmlns:p="http://schemas.openxmlformats.org/presentationml/2006/main">
  <p:tag name="NAME" val="DirArrow"/>
  <p:tag name="THINKCELLSHAPEDONOTDELETE" val="pa1OeOmTzS025GOe08yjUK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NAME" val="Rectangle"/>
</p:tagLst>
</file>

<file path=ppt/theme/theme1.xml><?xml version="1.0" encoding="utf-8"?>
<a:theme xmlns:a="http://schemas.openxmlformats.org/drawingml/2006/main" name="3_Accenture_Leap_basicB_MS20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ccenture_Leap_basicB_MS20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2496</TotalTime>
  <Words>2720</Words>
  <Application>Microsoft Office PowerPoint</Application>
  <PresentationFormat>On-screen Show (4:3)</PresentationFormat>
  <Paragraphs>307</Paragraphs>
  <Slides>27</Slides>
  <Notes>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0" baseType="lpstr">
      <vt:lpstr>3_Accenture_Leap_basicB_MS2007</vt:lpstr>
      <vt:lpstr>1_Accenture_Leap_basicB_MS2007</vt:lpstr>
      <vt:lpstr>think-cell Slide</vt:lpstr>
      <vt:lpstr>      </vt:lpstr>
      <vt:lpstr>Outline</vt:lpstr>
      <vt:lpstr>Background</vt:lpstr>
      <vt:lpstr>PowerPoint Presentation</vt:lpstr>
      <vt:lpstr>PowerPoint Presentation</vt:lpstr>
      <vt:lpstr>PowerPoint Presentation</vt:lpstr>
      <vt:lpstr>PowerPoint Presentation</vt:lpstr>
      <vt:lpstr>Why Cash-less?</vt:lpstr>
      <vt:lpstr>The Original Cash Policy</vt:lpstr>
      <vt:lpstr>The Reviewed Cash Policy</vt:lpstr>
      <vt:lpstr>Cash Policy Implementation Challenges</vt:lpstr>
      <vt:lpstr>Consequences of Heavy Cash Usage</vt:lpstr>
      <vt:lpstr>Benefits of the cash policy</vt:lpstr>
      <vt:lpstr>Benefits for stakeholders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Cash-less Nigeria</vt:lpstr>
      <vt:lpstr>PowerPoint Presentation</vt:lpstr>
      <vt:lpstr>PowerPoint Presentation</vt:lpstr>
    </vt:vector>
  </TitlesOfParts>
  <Company>Accenture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Bankers’ Committee Sub-Committee on Shared Services</dc:title>
  <dc:creator>Accenture</dc:creator>
  <cp:lastModifiedBy>CBNUser</cp:lastModifiedBy>
  <cp:revision>118</cp:revision>
  <cp:lastPrinted>2012-05-28T16:53:31Z</cp:lastPrinted>
  <dcterms:created xsi:type="dcterms:W3CDTF">2011-06-06T13:07:28Z</dcterms:created>
  <dcterms:modified xsi:type="dcterms:W3CDTF">2012-05-31T13:16:09Z</dcterms:modified>
</cp:coreProperties>
</file>